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413" r:id="rId3"/>
    <p:sldId id="412" r:id="rId4"/>
    <p:sldId id="409" r:id="rId5"/>
    <p:sldId id="331" r:id="rId6"/>
    <p:sldId id="258" r:id="rId7"/>
    <p:sldId id="326" r:id="rId8"/>
    <p:sldId id="401" r:id="rId9"/>
    <p:sldId id="350" r:id="rId10"/>
    <p:sldId id="352" r:id="rId11"/>
    <p:sldId id="403" r:id="rId12"/>
    <p:sldId id="407" r:id="rId13"/>
    <p:sldId id="404" r:id="rId14"/>
    <p:sldId id="415" r:id="rId15"/>
    <p:sldId id="402" r:id="rId16"/>
    <p:sldId id="416" r:id="rId17"/>
    <p:sldId id="392" r:id="rId18"/>
    <p:sldId id="417" r:id="rId19"/>
    <p:sldId id="419" r:id="rId20"/>
    <p:sldId id="391" r:id="rId21"/>
    <p:sldId id="411" r:id="rId22"/>
    <p:sldId id="301" r:id="rId23"/>
    <p:sldId id="351" r:id="rId24"/>
    <p:sldId id="408" r:id="rId25"/>
    <p:sldId id="398" r:id="rId26"/>
    <p:sldId id="3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Ingle" initials="DI" lastIdx="3" clrIdx="0">
    <p:extLst>
      <p:ext uri="{19B8F6BF-5375-455C-9EA6-DF929625EA0E}">
        <p15:presenceInfo xmlns:p15="http://schemas.microsoft.com/office/powerpoint/2012/main" userId="02a6fc51ef538f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2" autoAdjust="0"/>
    <p:restoredTop sz="66785" autoAdjust="0"/>
  </p:normalViewPr>
  <p:slideViewPr>
    <p:cSldViewPr snapToGrid="0">
      <p:cViewPr varScale="1">
        <p:scale>
          <a:sx n="68" d="100"/>
          <a:sy n="68" d="100"/>
        </p:scale>
        <p:origin x="1516" y="4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F6AD0A-649F-434A-9D1B-6720A00325B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5485374-6E7F-4ACC-B501-88C2D1F59E25}">
      <dgm:prSet/>
      <dgm:spPr/>
      <dgm:t>
        <a:bodyPr/>
        <a:lstStyle/>
        <a:p>
          <a:r>
            <a:rPr lang="en-US" dirty="0"/>
            <a:t>Book your place!</a:t>
          </a:r>
        </a:p>
      </dgm:t>
    </dgm:pt>
    <dgm:pt modelId="{97E11D51-B6EF-451E-8D18-7277D7351E90}" type="parTrans" cxnId="{9991F02A-13BE-4179-8DA7-6F46515F5178}">
      <dgm:prSet/>
      <dgm:spPr/>
      <dgm:t>
        <a:bodyPr/>
        <a:lstStyle/>
        <a:p>
          <a:endParaRPr lang="en-US"/>
        </a:p>
      </dgm:t>
    </dgm:pt>
    <dgm:pt modelId="{23AB4863-7B4F-48A5-B22E-D40E8C923961}" type="sibTrans" cxnId="{9991F02A-13BE-4179-8DA7-6F46515F5178}">
      <dgm:prSet/>
      <dgm:spPr/>
      <dgm:t>
        <a:bodyPr/>
        <a:lstStyle/>
        <a:p>
          <a:endParaRPr lang="en-US"/>
        </a:p>
      </dgm:t>
    </dgm:pt>
    <dgm:pt modelId="{E1065C8D-A040-4888-9A2D-77E15D0FDC64}">
      <dgm:prSet/>
      <dgm:spPr/>
      <dgm:t>
        <a:bodyPr/>
        <a:lstStyle/>
        <a:p>
          <a:r>
            <a:rPr lang="en-GB" dirty="0"/>
            <a:t>Deadline of October</a:t>
          </a:r>
          <a:endParaRPr lang="en-US" dirty="0"/>
        </a:p>
      </dgm:t>
    </dgm:pt>
    <dgm:pt modelId="{6389CA3C-F8E2-4933-9692-9096B63ED2AF}" type="parTrans" cxnId="{25D7426F-85D9-479E-B78A-426C6606C855}">
      <dgm:prSet/>
      <dgm:spPr/>
      <dgm:t>
        <a:bodyPr/>
        <a:lstStyle/>
        <a:p>
          <a:endParaRPr lang="en-US"/>
        </a:p>
      </dgm:t>
    </dgm:pt>
    <dgm:pt modelId="{7E91C3EE-D069-4764-8B6F-8C6EBB6D9507}" type="sibTrans" cxnId="{25D7426F-85D9-479E-B78A-426C6606C855}">
      <dgm:prSet/>
      <dgm:spPr/>
      <dgm:t>
        <a:bodyPr/>
        <a:lstStyle/>
        <a:p>
          <a:endParaRPr lang="en-US"/>
        </a:p>
      </dgm:t>
    </dgm:pt>
    <dgm:pt modelId="{1A3E4065-2249-479C-BE7F-FCBB41888E85}">
      <dgm:prSet/>
      <dgm:spPr/>
      <dgm:t>
        <a:bodyPr/>
        <a:lstStyle/>
        <a:p>
          <a:r>
            <a:rPr lang="en-US" dirty="0"/>
            <a:t>Your say</a:t>
          </a:r>
        </a:p>
      </dgm:t>
    </dgm:pt>
    <dgm:pt modelId="{5EE762BC-41DE-488A-9DB8-A1BE65789857}" type="parTrans" cxnId="{AFC46A94-519C-4093-B6AA-B354DAFDBBB6}">
      <dgm:prSet/>
      <dgm:spPr/>
      <dgm:t>
        <a:bodyPr/>
        <a:lstStyle/>
        <a:p>
          <a:endParaRPr lang="en-US"/>
        </a:p>
      </dgm:t>
    </dgm:pt>
    <dgm:pt modelId="{D0BB921F-7EAB-465D-B306-18D2A663A35A}" type="sibTrans" cxnId="{AFC46A94-519C-4093-B6AA-B354DAFDBBB6}">
      <dgm:prSet/>
      <dgm:spPr/>
      <dgm:t>
        <a:bodyPr/>
        <a:lstStyle/>
        <a:p>
          <a:endParaRPr lang="en-US"/>
        </a:p>
      </dgm:t>
    </dgm:pt>
    <dgm:pt modelId="{ADAF9E92-E63D-444E-9298-B24C7D80CF2F}">
      <dgm:prSet/>
      <dgm:spPr/>
      <dgm:t>
        <a:bodyPr/>
        <a:lstStyle/>
        <a:p>
          <a:r>
            <a:rPr lang="en-US" dirty="0"/>
            <a:t>Parent Meetings/Q&amp;As</a:t>
          </a:r>
        </a:p>
      </dgm:t>
    </dgm:pt>
    <dgm:pt modelId="{742995D6-4647-47F6-A97A-2648E32B426C}" type="parTrans" cxnId="{DB640AF7-827E-468A-ADC2-D5ADDF6B1905}">
      <dgm:prSet/>
      <dgm:spPr/>
      <dgm:t>
        <a:bodyPr/>
        <a:lstStyle/>
        <a:p>
          <a:endParaRPr lang="en-US"/>
        </a:p>
      </dgm:t>
    </dgm:pt>
    <dgm:pt modelId="{8D948D2A-0164-4B8E-BACE-1A92308139B1}" type="sibTrans" cxnId="{DB640AF7-827E-468A-ADC2-D5ADDF6B1905}">
      <dgm:prSet/>
      <dgm:spPr/>
      <dgm:t>
        <a:bodyPr/>
        <a:lstStyle/>
        <a:p>
          <a:endParaRPr lang="en-US"/>
        </a:p>
      </dgm:t>
    </dgm:pt>
    <dgm:pt modelId="{11C78847-85DC-45D3-97F7-17C20941ACD8}">
      <dgm:prSet/>
      <dgm:spPr/>
      <dgm:t>
        <a:bodyPr/>
        <a:lstStyle/>
        <a:p>
          <a:r>
            <a:rPr lang="en-GB" dirty="0"/>
            <a:t>Fundraising starts in September</a:t>
          </a:r>
          <a:endParaRPr lang="en-US" dirty="0"/>
        </a:p>
      </dgm:t>
    </dgm:pt>
    <dgm:pt modelId="{4AC7B353-7889-4A18-BC5F-AA4B1FC59A45}" type="parTrans" cxnId="{A049B99A-68D6-49DE-AA79-3D0400B3C173}">
      <dgm:prSet/>
      <dgm:spPr/>
      <dgm:t>
        <a:bodyPr/>
        <a:lstStyle/>
        <a:p>
          <a:endParaRPr lang="en-GB"/>
        </a:p>
      </dgm:t>
    </dgm:pt>
    <dgm:pt modelId="{48481CDF-4317-40AD-B5DA-3C011D83403A}" type="sibTrans" cxnId="{A049B99A-68D6-49DE-AA79-3D0400B3C173}">
      <dgm:prSet/>
      <dgm:spPr/>
      <dgm:t>
        <a:bodyPr/>
        <a:lstStyle/>
        <a:p>
          <a:endParaRPr lang="en-GB"/>
        </a:p>
      </dgm:t>
    </dgm:pt>
    <dgm:pt modelId="{F27C04BD-F04F-467B-8FCE-9E3F8A26C20A}">
      <dgm:prSet/>
      <dgm:spPr/>
      <dgm:t>
        <a:bodyPr/>
        <a:lstStyle/>
        <a:p>
          <a:r>
            <a:rPr lang="en-US" dirty="0"/>
            <a:t>Passports &amp; Fit for Travel</a:t>
          </a:r>
        </a:p>
      </dgm:t>
    </dgm:pt>
    <dgm:pt modelId="{4818F36E-50AA-4418-B4C1-28ED3E65411C}" type="parTrans" cxnId="{7A85C831-F9D2-4CF0-8BD2-3BEC5C11EC4C}">
      <dgm:prSet/>
      <dgm:spPr/>
      <dgm:t>
        <a:bodyPr/>
        <a:lstStyle/>
        <a:p>
          <a:endParaRPr lang="en-GB"/>
        </a:p>
      </dgm:t>
    </dgm:pt>
    <dgm:pt modelId="{2CC398C0-E45B-47E5-8623-EFC44DF9E44F}" type="sibTrans" cxnId="{7A85C831-F9D2-4CF0-8BD2-3BEC5C11EC4C}">
      <dgm:prSet/>
      <dgm:spPr/>
      <dgm:t>
        <a:bodyPr/>
        <a:lstStyle/>
        <a:p>
          <a:endParaRPr lang="en-GB"/>
        </a:p>
      </dgm:t>
    </dgm:pt>
    <dgm:pt modelId="{B9671376-6E56-4E72-8640-84516996D295}" type="pres">
      <dgm:prSet presAssocID="{C5F6AD0A-649F-434A-9D1B-6720A00325B6}" presName="vert0" presStyleCnt="0">
        <dgm:presLayoutVars>
          <dgm:dir/>
          <dgm:animOne val="branch"/>
          <dgm:animLvl val="lvl"/>
        </dgm:presLayoutVars>
      </dgm:prSet>
      <dgm:spPr/>
    </dgm:pt>
    <dgm:pt modelId="{2A8970F5-570B-4157-8964-85EF2F4BC9EF}" type="pres">
      <dgm:prSet presAssocID="{05485374-6E7F-4ACC-B501-88C2D1F59E25}" presName="thickLine" presStyleLbl="alignNode1" presStyleIdx="0" presStyleCnt="6"/>
      <dgm:spPr/>
    </dgm:pt>
    <dgm:pt modelId="{A47DFC95-F441-42D1-B6EA-11B674232934}" type="pres">
      <dgm:prSet presAssocID="{05485374-6E7F-4ACC-B501-88C2D1F59E25}" presName="horz1" presStyleCnt="0"/>
      <dgm:spPr/>
    </dgm:pt>
    <dgm:pt modelId="{2663477B-6604-4C6A-8D29-1E1DF24B9348}" type="pres">
      <dgm:prSet presAssocID="{05485374-6E7F-4ACC-B501-88C2D1F59E25}" presName="tx1" presStyleLbl="revTx" presStyleIdx="0" presStyleCnt="6"/>
      <dgm:spPr/>
    </dgm:pt>
    <dgm:pt modelId="{BBB91D5F-9247-43B8-8DC8-81B7013894DD}" type="pres">
      <dgm:prSet presAssocID="{05485374-6E7F-4ACC-B501-88C2D1F59E25}" presName="vert1" presStyleCnt="0"/>
      <dgm:spPr/>
    </dgm:pt>
    <dgm:pt modelId="{C23C10FC-1A4B-434F-8B6C-7DDAB60B6D30}" type="pres">
      <dgm:prSet presAssocID="{E1065C8D-A040-4888-9A2D-77E15D0FDC64}" presName="thickLine" presStyleLbl="alignNode1" presStyleIdx="1" presStyleCnt="6"/>
      <dgm:spPr/>
    </dgm:pt>
    <dgm:pt modelId="{D8617E0A-A346-4F39-8B0F-4C017EF5DD2D}" type="pres">
      <dgm:prSet presAssocID="{E1065C8D-A040-4888-9A2D-77E15D0FDC64}" presName="horz1" presStyleCnt="0"/>
      <dgm:spPr/>
    </dgm:pt>
    <dgm:pt modelId="{4AE61E22-3453-477B-92C5-8674C3A14D58}" type="pres">
      <dgm:prSet presAssocID="{E1065C8D-A040-4888-9A2D-77E15D0FDC64}" presName="tx1" presStyleLbl="revTx" presStyleIdx="1" presStyleCnt="6"/>
      <dgm:spPr/>
    </dgm:pt>
    <dgm:pt modelId="{6DEFCEA0-A7BD-4021-8FA5-9BD8ACE8D305}" type="pres">
      <dgm:prSet presAssocID="{E1065C8D-A040-4888-9A2D-77E15D0FDC64}" presName="vert1" presStyleCnt="0"/>
      <dgm:spPr/>
    </dgm:pt>
    <dgm:pt modelId="{0B358849-33AF-423D-8CED-A42E18554810}" type="pres">
      <dgm:prSet presAssocID="{1A3E4065-2249-479C-BE7F-FCBB41888E85}" presName="thickLine" presStyleLbl="alignNode1" presStyleIdx="2" presStyleCnt="6"/>
      <dgm:spPr/>
    </dgm:pt>
    <dgm:pt modelId="{B9050871-080A-4A80-AED5-0EE3005B93D6}" type="pres">
      <dgm:prSet presAssocID="{1A3E4065-2249-479C-BE7F-FCBB41888E85}" presName="horz1" presStyleCnt="0"/>
      <dgm:spPr/>
    </dgm:pt>
    <dgm:pt modelId="{A7388C3E-334F-402F-9429-D6917F82C16E}" type="pres">
      <dgm:prSet presAssocID="{1A3E4065-2249-479C-BE7F-FCBB41888E85}" presName="tx1" presStyleLbl="revTx" presStyleIdx="2" presStyleCnt="6"/>
      <dgm:spPr/>
    </dgm:pt>
    <dgm:pt modelId="{D53121DB-7271-4A52-ACF8-A0165241EF04}" type="pres">
      <dgm:prSet presAssocID="{1A3E4065-2249-479C-BE7F-FCBB41888E85}" presName="vert1" presStyleCnt="0"/>
      <dgm:spPr/>
    </dgm:pt>
    <dgm:pt modelId="{6BFE2C2F-4380-4E3E-831C-9C57CF29C4C3}" type="pres">
      <dgm:prSet presAssocID="{11C78847-85DC-45D3-97F7-17C20941ACD8}" presName="thickLine" presStyleLbl="alignNode1" presStyleIdx="3" presStyleCnt="6"/>
      <dgm:spPr/>
    </dgm:pt>
    <dgm:pt modelId="{01774B6E-1984-4EFF-9F0D-2D9D31B224DA}" type="pres">
      <dgm:prSet presAssocID="{11C78847-85DC-45D3-97F7-17C20941ACD8}" presName="horz1" presStyleCnt="0"/>
      <dgm:spPr/>
    </dgm:pt>
    <dgm:pt modelId="{B0C7A2E0-B033-44CB-BBC9-9C4AAF17E79F}" type="pres">
      <dgm:prSet presAssocID="{11C78847-85DC-45D3-97F7-17C20941ACD8}" presName="tx1" presStyleLbl="revTx" presStyleIdx="3" presStyleCnt="6"/>
      <dgm:spPr/>
    </dgm:pt>
    <dgm:pt modelId="{3A3384AB-471E-4FED-9A9C-1A025A4FFB7E}" type="pres">
      <dgm:prSet presAssocID="{11C78847-85DC-45D3-97F7-17C20941ACD8}" presName="vert1" presStyleCnt="0"/>
      <dgm:spPr/>
    </dgm:pt>
    <dgm:pt modelId="{DC1E1EE4-DC17-4570-AC25-61E1CD8548BB}" type="pres">
      <dgm:prSet presAssocID="{ADAF9E92-E63D-444E-9298-B24C7D80CF2F}" presName="thickLine" presStyleLbl="alignNode1" presStyleIdx="4" presStyleCnt="6"/>
      <dgm:spPr/>
    </dgm:pt>
    <dgm:pt modelId="{C39879A9-5FED-4AD3-8D20-3C95DB68647D}" type="pres">
      <dgm:prSet presAssocID="{ADAF9E92-E63D-444E-9298-B24C7D80CF2F}" presName="horz1" presStyleCnt="0"/>
      <dgm:spPr/>
    </dgm:pt>
    <dgm:pt modelId="{28B51F3E-1DC0-4FF5-AD59-06D47D45E696}" type="pres">
      <dgm:prSet presAssocID="{ADAF9E92-E63D-444E-9298-B24C7D80CF2F}" presName="tx1" presStyleLbl="revTx" presStyleIdx="4" presStyleCnt="6"/>
      <dgm:spPr/>
    </dgm:pt>
    <dgm:pt modelId="{FEBAD7C5-B22D-4173-A225-D17067B749DE}" type="pres">
      <dgm:prSet presAssocID="{ADAF9E92-E63D-444E-9298-B24C7D80CF2F}" presName="vert1" presStyleCnt="0"/>
      <dgm:spPr/>
    </dgm:pt>
    <dgm:pt modelId="{CD4F2401-E7F7-4B63-BE4C-52FF358A8390}" type="pres">
      <dgm:prSet presAssocID="{F27C04BD-F04F-467B-8FCE-9E3F8A26C20A}" presName="thickLine" presStyleLbl="alignNode1" presStyleIdx="5" presStyleCnt="6"/>
      <dgm:spPr/>
    </dgm:pt>
    <dgm:pt modelId="{F5304E41-0530-49B6-9753-809388E33661}" type="pres">
      <dgm:prSet presAssocID="{F27C04BD-F04F-467B-8FCE-9E3F8A26C20A}" presName="horz1" presStyleCnt="0"/>
      <dgm:spPr/>
    </dgm:pt>
    <dgm:pt modelId="{26E4A5FA-86CD-433E-93C6-FAE9C1BBD0EF}" type="pres">
      <dgm:prSet presAssocID="{F27C04BD-F04F-467B-8FCE-9E3F8A26C20A}" presName="tx1" presStyleLbl="revTx" presStyleIdx="5" presStyleCnt="6"/>
      <dgm:spPr/>
    </dgm:pt>
    <dgm:pt modelId="{435B75F6-62D0-48C1-BBB8-CADAF8159A90}" type="pres">
      <dgm:prSet presAssocID="{F27C04BD-F04F-467B-8FCE-9E3F8A26C20A}" presName="vert1" presStyleCnt="0"/>
      <dgm:spPr/>
    </dgm:pt>
  </dgm:ptLst>
  <dgm:cxnLst>
    <dgm:cxn modelId="{5748BC1E-1CF7-4137-A17D-9EABB1F40EA9}" type="presOf" srcId="{11C78847-85DC-45D3-97F7-17C20941ACD8}" destId="{B0C7A2E0-B033-44CB-BBC9-9C4AAF17E79F}" srcOrd="0" destOrd="0" presId="urn:microsoft.com/office/officeart/2008/layout/LinedList"/>
    <dgm:cxn modelId="{F8443D29-BB7E-440E-AF4F-35EDD91B27B3}" type="presOf" srcId="{F27C04BD-F04F-467B-8FCE-9E3F8A26C20A}" destId="{26E4A5FA-86CD-433E-93C6-FAE9C1BBD0EF}" srcOrd="0" destOrd="0" presId="urn:microsoft.com/office/officeart/2008/layout/LinedList"/>
    <dgm:cxn modelId="{9991F02A-13BE-4179-8DA7-6F46515F5178}" srcId="{C5F6AD0A-649F-434A-9D1B-6720A00325B6}" destId="{05485374-6E7F-4ACC-B501-88C2D1F59E25}" srcOrd="0" destOrd="0" parTransId="{97E11D51-B6EF-451E-8D18-7277D7351E90}" sibTransId="{23AB4863-7B4F-48A5-B22E-D40E8C923961}"/>
    <dgm:cxn modelId="{866FB32D-AD34-4E43-92B4-81CE52AA5041}" type="presOf" srcId="{ADAF9E92-E63D-444E-9298-B24C7D80CF2F}" destId="{28B51F3E-1DC0-4FF5-AD59-06D47D45E696}" srcOrd="0" destOrd="0" presId="urn:microsoft.com/office/officeart/2008/layout/LinedList"/>
    <dgm:cxn modelId="{7A85C831-F9D2-4CF0-8BD2-3BEC5C11EC4C}" srcId="{C5F6AD0A-649F-434A-9D1B-6720A00325B6}" destId="{F27C04BD-F04F-467B-8FCE-9E3F8A26C20A}" srcOrd="5" destOrd="0" parTransId="{4818F36E-50AA-4418-B4C1-28ED3E65411C}" sibTransId="{2CC398C0-E45B-47E5-8623-EFC44DF9E44F}"/>
    <dgm:cxn modelId="{64B8283B-ED16-452F-BD5E-D75B5B853D2B}" type="presOf" srcId="{E1065C8D-A040-4888-9A2D-77E15D0FDC64}" destId="{4AE61E22-3453-477B-92C5-8674C3A14D58}" srcOrd="0" destOrd="0" presId="urn:microsoft.com/office/officeart/2008/layout/LinedList"/>
    <dgm:cxn modelId="{25D7426F-85D9-479E-B78A-426C6606C855}" srcId="{C5F6AD0A-649F-434A-9D1B-6720A00325B6}" destId="{E1065C8D-A040-4888-9A2D-77E15D0FDC64}" srcOrd="1" destOrd="0" parTransId="{6389CA3C-F8E2-4933-9692-9096B63ED2AF}" sibTransId="{7E91C3EE-D069-4764-8B6F-8C6EBB6D9507}"/>
    <dgm:cxn modelId="{AFC46A94-519C-4093-B6AA-B354DAFDBBB6}" srcId="{C5F6AD0A-649F-434A-9D1B-6720A00325B6}" destId="{1A3E4065-2249-479C-BE7F-FCBB41888E85}" srcOrd="2" destOrd="0" parTransId="{5EE762BC-41DE-488A-9DB8-A1BE65789857}" sibTransId="{D0BB921F-7EAB-465D-B306-18D2A663A35A}"/>
    <dgm:cxn modelId="{A049B99A-68D6-49DE-AA79-3D0400B3C173}" srcId="{C5F6AD0A-649F-434A-9D1B-6720A00325B6}" destId="{11C78847-85DC-45D3-97F7-17C20941ACD8}" srcOrd="3" destOrd="0" parTransId="{4AC7B353-7889-4A18-BC5F-AA4B1FC59A45}" sibTransId="{48481CDF-4317-40AD-B5DA-3C011D83403A}"/>
    <dgm:cxn modelId="{31FB9B9D-3556-4873-9F7E-3D4240757CE1}" type="presOf" srcId="{C5F6AD0A-649F-434A-9D1B-6720A00325B6}" destId="{B9671376-6E56-4E72-8640-84516996D295}" srcOrd="0" destOrd="0" presId="urn:microsoft.com/office/officeart/2008/layout/LinedList"/>
    <dgm:cxn modelId="{9EFAF3D7-9A09-48CB-BD8B-637021D9B4F4}" type="presOf" srcId="{1A3E4065-2249-479C-BE7F-FCBB41888E85}" destId="{A7388C3E-334F-402F-9429-D6917F82C16E}" srcOrd="0" destOrd="0" presId="urn:microsoft.com/office/officeart/2008/layout/LinedList"/>
    <dgm:cxn modelId="{2D7225E0-762D-486D-B9AD-EAACF6D5EE41}" type="presOf" srcId="{05485374-6E7F-4ACC-B501-88C2D1F59E25}" destId="{2663477B-6604-4C6A-8D29-1E1DF24B9348}" srcOrd="0" destOrd="0" presId="urn:microsoft.com/office/officeart/2008/layout/LinedList"/>
    <dgm:cxn modelId="{DB640AF7-827E-468A-ADC2-D5ADDF6B1905}" srcId="{C5F6AD0A-649F-434A-9D1B-6720A00325B6}" destId="{ADAF9E92-E63D-444E-9298-B24C7D80CF2F}" srcOrd="4" destOrd="0" parTransId="{742995D6-4647-47F6-A97A-2648E32B426C}" sibTransId="{8D948D2A-0164-4B8E-BACE-1A92308139B1}"/>
    <dgm:cxn modelId="{6A01BBE1-88C4-4981-95D9-7B0E208B770D}" type="presParOf" srcId="{B9671376-6E56-4E72-8640-84516996D295}" destId="{2A8970F5-570B-4157-8964-85EF2F4BC9EF}" srcOrd="0" destOrd="0" presId="urn:microsoft.com/office/officeart/2008/layout/LinedList"/>
    <dgm:cxn modelId="{A454382E-7DC7-4B4B-8976-4AE2154C6404}" type="presParOf" srcId="{B9671376-6E56-4E72-8640-84516996D295}" destId="{A47DFC95-F441-42D1-B6EA-11B674232934}" srcOrd="1" destOrd="0" presId="urn:microsoft.com/office/officeart/2008/layout/LinedList"/>
    <dgm:cxn modelId="{76AF3817-6762-4F25-ACB4-1756AB5702E1}" type="presParOf" srcId="{A47DFC95-F441-42D1-B6EA-11B674232934}" destId="{2663477B-6604-4C6A-8D29-1E1DF24B9348}" srcOrd="0" destOrd="0" presId="urn:microsoft.com/office/officeart/2008/layout/LinedList"/>
    <dgm:cxn modelId="{76FDC1B2-A750-4E91-A352-FF91FC119E45}" type="presParOf" srcId="{A47DFC95-F441-42D1-B6EA-11B674232934}" destId="{BBB91D5F-9247-43B8-8DC8-81B7013894DD}" srcOrd="1" destOrd="0" presId="urn:microsoft.com/office/officeart/2008/layout/LinedList"/>
    <dgm:cxn modelId="{F5A7043B-3306-427B-8EA0-0CC9780D7E46}" type="presParOf" srcId="{B9671376-6E56-4E72-8640-84516996D295}" destId="{C23C10FC-1A4B-434F-8B6C-7DDAB60B6D30}" srcOrd="2" destOrd="0" presId="urn:microsoft.com/office/officeart/2008/layout/LinedList"/>
    <dgm:cxn modelId="{C3CD6D51-3C83-4BA9-812D-A9B401CDC01D}" type="presParOf" srcId="{B9671376-6E56-4E72-8640-84516996D295}" destId="{D8617E0A-A346-4F39-8B0F-4C017EF5DD2D}" srcOrd="3" destOrd="0" presId="urn:microsoft.com/office/officeart/2008/layout/LinedList"/>
    <dgm:cxn modelId="{B66F6ECA-232D-47E3-9062-2B25911C9E48}" type="presParOf" srcId="{D8617E0A-A346-4F39-8B0F-4C017EF5DD2D}" destId="{4AE61E22-3453-477B-92C5-8674C3A14D58}" srcOrd="0" destOrd="0" presId="urn:microsoft.com/office/officeart/2008/layout/LinedList"/>
    <dgm:cxn modelId="{5AB116FA-21E4-4C6E-B3E2-7BA33B11A0FB}" type="presParOf" srcId="{D8617E0A-A346-4F39-8B0F-4C017EF5DD2D}" destId="{6DEFCEA0-A7BD-4021-8FA5-9BD8ACE8D305}" srcOrd="1" destOrd="0" presId="urn:microsoft.com/office/officeart/2008/layout/LinedList"/>
    <dgm:cxn modelId="{5394935A-F916-4DE6-B136-CE83553FB197}" type="presParOf" srcId="{B9671376-6E56-4E72-8640-84516996D295}" destId="{0B358849-33AF-423D-8CED-A42E18554810}" srcOrd="4" destOrd="0" presId="urn:microsoft.com/office/officeart/2008/layout/LinedList"/>
    <dgm:cxn modelId="{AA8E3CE6-DCFB-4278-BC2A-219E86E5C002}" type="presParOf" srcId="{B9671376-6E56-4E72-8640-84516996D295}" destId="{B9050871-080A-4A80-AED5-0EE3005B93D6}" srcOrd="5" destOrd="0" presId="urn:microsoft.com/office/officeart/2008/layout/LinedList"/>
    <dgm:cxn modelId="{36052FF8-11D7-40A3-8E88-DCF5391C0100}" type="presParOf" srcId="{B9050871-080A-4A80-AED5-0EE3005B93D6}" destId="{A7388C3E-334F-402F-9429-D6917F82C16E}" srcOrd="0" destOrd="0" presId="urn:microsoft.com/office/officeart/2008/layout/LinedList"/>
    <dgm:cxn modelId="{E021450B-4400-4297-98A9-0CA0FCE71C55}" type="presParOf" srcId="{B9050871-080A-4A80-AED5-0EE3005B93D6}" destId="{D53121DB-7271-4A52-ACF8-A0165241EF04}" srcOrd="1" destOrd="0" presId="urn:microsoft.com/office/officeart/2008/layout/LinedList"/>
    <dgm:cxn modelId="{60EA796C-9833-4248-BBC8-E56963BBC088}" type="presParOf" srcId="{B9671376-6E56-4E72-8640-84516996D295}" destId="{6BFE2C2F-4380-4E3E-831C-9C57CF29C4C3}" srcOrd="6" destOrd="0" presId="urn:microsoft.com/office/officeart/2008/layout/LinedList"/>
    <dgm:cxn modelId="{03710B48-59F5-4056-8F52-72021D40941E}" type="presParOf" srcId="{B9671376-6E56-4E72-8640-84516996D295}" destId="{01774B6E-1984-4EFF-9F0D-2D9D31B224DA}" srcOrd="7" destOrd="0" presId="urn:microsoft.com/office/officeart/2008/layout/LinedList"/>
    <dgm:cxn modelId="{C2A7141C-F125-4B9A-A0BB-E8706C10ADFC}" type="presParOf" srcId="{01774B6E-1984-4EFF-9F0D-2D9D31B224DA}" destId="{B0C7A2E0-B033-44CB-BBC9-9C4AAF17E79F}" srcOrd="0" destOrd="0" presId="urn:microsoft.com/office/officeart/2008/layout/LinedList"/>
    <dgm:cxn modelId="{346A80B7-A656-45A0-B8C4-97B20336CE28}" type="presParOf" srcId="{01774B6E-1984-4EFF-9F0D-2D9D31B224DA}" destId="{3A3384AB-471E-4FED-9A9C-1A025A4FFB7E}" srcOrd="1" destOrd="0" presId="urn:microsoft.com/office/officeart/2008/layout/LinedList"/>
    <dgm:cxn modelId="{9626FD31-0642-415F-ABA0-A4744A68EB8A}" type="presParOf" srcId="{B9671376-6E56-4E72-8640-84516996D295}" destId="{DC1E1EE4-DC17-4570-AC25-61E1CD8548BB}" srcOrd="8" destOrd="0" presId="urn:microsoft.com/office/officeart/2008/layout/LinedList"/>
    <dgm:cxn modelId="{081A67C5-38AF-4DBA-946D-9E93572755FB}" type="presParOf" srcId="{B9671376-6E56-4E72-8640-84516996D295}" destId="{C39879A9-5FED-4AD3-8D20-3C95DB68647D}" srcOrd="9" destOrd="0" presId="urn:microsoft.com/office/officeart/2008/layout/LinedList"/>
    <dgm:cxn modelId="{E73BFA0B-2761-4063-AD7E-69794C4ED265}" type="presParOf" srcId="{C39879A9-5FED-4AD3-8D20-3C95DB68647D}" destId="{28B51F3E-1DC0-4FF5-AD59-06D47D45E696}" srcOrd="0" destOrd="0" presId="urn:microsoft.com/office/officeart/2008/layout/LinedList"/>
    <dgm:cxn modelId="{78EF486C-5899-4A3A-B25C-383F1BCBFE87}" type="presParOf" srcId="{C39879A9-5FED-4AD3-8D20-3C95DB68647D}" destId="{FEBAD7C5-B22D-4173-A225-D17067B749DE}" srcOrd="1" destOrd="0" presId="urn:microsoft.com/office/officeart/2008/layout/LinedList"/>
    <dgm:cxn modelId="{805FD804-FD8D-4593-B264-EB272E4C3F29}" type="presParOf" srcId="{B9671376-6E56-4E72-8640-84516996D295}" destId="{CD4F2401-E7F7-4B63-BE4C-52FF358A8390}" srcOrd="10" destOrd="0" presId="urn:microsoft.com/office/officeart/2008/layout/LinedList"/>
    <dgm:cxn modelId="{D926C57A-A96A-428C-9738-01E62DA3727F}" type="presParOf" srcId="{B9671376-6E56-4E72-8640-84516996D295}" destId="{F5304E41-0530-49B6-9753-809388E33661}" srcOrd="11" destOrd="0" presId="urn:microsoft.com/office/officeart/2008/layout/LinedList"/>
    <dgm:cxn modelId="{B4A80DDA-17E1-4157-96B5-549201592B56}" type="presParOf" srcId="{F5304E41-0530-49B6-9753-809388E33661}" destId="{26E4A5FA-86CD-433E-93C6-FAE9C1BBD0EF}" srcOrd="0" destOrd="0" presId="urn:microsoft.com/office/officeart/2008/layout/LinedList"/>
    <dgm:cxn modelId="{1B96DABD-67D3-45B6-99E6-C842FAD55189}" type="presParOf" srcId="{F5304E41-0530-49B6-9753-809388E33661}" destId="{435B75F6-62D0-48C1-BBB8-CADAF8159A9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970F5-570B-4157-8964-85EF2F4BC9EF}">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3477B-6604-4C6A-8D29-1E1DF24B9348}">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Book your place!</a:t>
          </a:r>
        </a:p>
      </dsp:txBody>
      <dsp:txXfrm>
        <a:off x="0" y="2703"/>
        <a:ext cx="6900512" cy="921789"/>
      </dsp:txXfrm>
    </dsp:sp>
    <dsp:sp modelId="{C23C10FC-1A4B-434F-8B6C-7DDAB60B6D30}">
      <dsp:nvSpPr>
        <dsp:cNvPr id="0" name=""/>
        <dsp:cNvSpPr/>
      </dsp:nvSpPr>
      <dsp:spPr>
        <a:xfrm>
          <a:off x="0" y="924492"/>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E61E22-3453-477B-92C5-8674C3A14D58}">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GB" sz="4000" kern="1200" dirty="0"/>
            <a:t>Deadline of October</a:t>
          </a:r>
          <a:endParaRPr lang="en-US" sz="4000" kern="1200" dirty="0"/>
        </a:p>
      </dsp:txBody>
      <dsp:txXfrm>
        <a:off x="0" y="924492"/>
        <a:ext cx="6900512" cy="921789"/>
      </dsp:txXfrm>
    </dsp:sp>
    <dsp:sp modelId="{0B358849-33AF-423D-8CED-A42E18554810}">
      <dsp:nvSpPr>
        <dsp:cNvPr id="0" name=""/>
        <dsp:cNvSpPr/>
      </dsp:nvSpPr>
      <dsp:spPr>
        <a:xfrm>
          <a:off x="0" y="184628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388C3E-334F-402F-9429-D6917F82C16E}">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Your say</a:t>
          </a:r>
        </a:p>
      </dsp:txBody>
      <dsp:txXfrm>
        <a:off x="0" y="1846281"/>
        <a:ext cx="6900512" cy="921789"/>
      </dsp:txXfrm>
    </dsp:sp>
    <dsp:sp modelId="{6BFE2C2F-4380-4E3E-831C-9C57CF29C4C3}">
      <dsp:nvSpPr>
        <dsp:cNvPr id="0" name=""/>
        <dsp:cNvSpPr/>
      </dsp:nvSpPr>
      <dsp:spPr>
        <a:xfrm>
          <a:off x="0" y="2768070"/>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C7A2E0-B033-44CB-BBC9-9C4AAF17E79F}">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GB" sz="4000" kern="1200" dirty="0"/>
            <a:t>Fundraising starts in September</a:t>
          </a:r>
          <a:endParaRPr lang="en-US" sz="4000" kern="1200" dirty="0"/>
        </a:p>
      </dsp:txBody>
      <dsp:txXfrm>
        <a:off x="0" y="2768070"/>
        <a:ext cx="6900512" cy="921789"/>
      </dsp:txXfrm>
    </dsp:sp>
    <dsp:sp modelId="{DC1E1EE4-DC17-4570-AC25-61E1CD8548BB}">
      <dsp:nvSpPr>
        <dsp:cNvPr id="0" name=""/>
        <dsp:cNvSpPr/>
      </dsp:nvSpPr>
      <dsp:spPr>
        <a:xfrm>
          <a:off x="0" y="3689859"/>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B51F3E-1DC0-4FF5-AD59-06D47D45E696}">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Parent Meetings/Q&amp;As</a:t>
          </a:r>
        </a:p>
      </dsp:txBody>
      <dsp:txXfrm>
        <a:off x="0" y="3689859"/>
        <a:ext cx="6900512" cy="921789"/>
      </dsp:txXfrm>
    </dsp:sp>
    <dsp:sp modelId="{CD4F2401-E7F7-4B63-BE4C-52FF358A8390}">
      <dsp:nvSpPr>
        <dsp:cNvPr id="0" name=""/>
        <dsp:cNvSpPr/>
      </dsp:nvSpPr>
      <dsp:spPr>
        <a:xfrm>
          <a:off x="0" y="4611648"/>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E4A5FA-86CD-433E-93C6-FAE9C1BBD0EF}">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Passports &amp; Fit for Travel</a:t>
          </a:r>
        </a:p>
      </dsp:txBody>
      <dsp:txXfrm>
        <a:off x="0" y="4611648"/>
        <a:ext cx="6900512" cy="9217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177C6-D685-40D4-9C9A-A2D1899E40FC}" type="datetimeFigureOut">
              <a:rPr lang="en-GB" smtClean="0"/>
              <a:t>18/08/2024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74F8E-2989-4A6B-881C-E544B54A793D}" type="slidenum">
              <a:rPr lang="en-GB" smtClean="0"/>
              <a:t>‹#›</a:t>
            </a:fld>
            <a:endParaRPr lang="en-GB"/>
          </a:p>
        </p:txBody>
      </p:sp>
    </p:spTree>
    <p:extLst>
      <p:ext uri="{BB962C8B-B14F-4D97-AF65-F5344CB8AC3E}">
        <p14:creationId xmlns:p14="http://schemas.microsoft.com/office/powerpoint/2010/main" val="3428213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1</a:t>
            </a:fld>
            <a:endParaRPr lang="en-GB"/>
          </a:p>
        </p:txBody>
      </p:sp>
    </p:spTree>
    <p:extLst>
      <p:ext uri="{BB962C8B-B14F-4D97-AF65-F5344CB8AC3E}">
        <p14:creationId xmlns:p14="http://schemas.microsoft.com/office/powerpoint/2010/main" val="3370089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12</a:t>
            </a:fld>
            <a:endParaRPr lang="en-GB"/>
          </a:p>
        </p:txBody>
      </p:sp>
    </p:spTree>
    <p:extLst>
      <p:ext uri="{BB962C8B-B14F-4D97-AF65-F5344CB8AC3E}">
        <p14:creationId xmlns:p14="http://schemas.microsoft.com/office/powerpoint/2010/main" val="157727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00000"/>
                </a:solidFill>
                <a:effectLst/>
                <a:highlight>
                  <a:srgbClr val="FFFFFF"/>
                </a:highlight>
                <a:latin typeface="Franklin Gothic Book" panose="020B0503020102020204" pitchFamily="34" charset="0"/>
              </a:rPr>
              <a:t>• Painting eyes on cattle – this should be hilarious and cause some risk assessment challenges! Basically, it is thought that lions don’t chase things that are looking at them. So why not paint eyes on the rump of the cows that belong to the Maasai herdsmen to stop them becoming a lion’s lunch? It’s a conservation project which has been tried in Botswana and is now being introduced in Kenya. What’s not to like about doing this?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Franklin Gothic Book" panose="020B0503020102020204" pitchFamily="34" charset="0"/>
              </a:rPr>
              <a:t>• Herbivore observation and collection of data – this is so interesting to do. Not only do you get to go on safari, but you learn patterns in the behaviour of the herbivores – the grass grazing animals. You learn why they eat in certain areas, how they choose where to rest and sleep, how to tell a male from a female of various species (it can be harder than you might think).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Franklin Gothic Book" panose="020B0503020102020204" pitchFamily="34" charset="0"/>
              </a:rPr>
              <a:t>• Predator observation – this is the big stuff! Where the grass grazers are munching lunch, the big cats aren’t far behind! Look out for predators such as lions, cheetah and jackals, and learn why they are where they are, and where they choose to spend their time sleeping. Discover how the rangers use </a:t>
            </a:r>
            <a:r>
              <a:rPr lang="en-GB" sz="1800" b="0" i="0" dirty="0" err="1">
                <a:solidFill>
                  <a:srgbClr val="000000"/>
                </a:solidFill>
                <a:effectLst/>
                <a:highlight>
                  <a:srgbClr val="FFFFFF"/>
                </a:highlight>
                <a:latin typeface="Franklin Gothic Book" panose="020B0503020102020204" pitchFamily="34" charset="0"/>
              </a:rPr>
              <a:t>EarthRanger</a:t>
            </a:r>
            <a:r>
              <a:rPr lang="en-GB" sz="1800" b="0" i="0" dirty="0">
                <a:solidFill>
                  <a:srgbClr val="000000"/>
                </a:solidFill>
                <a:effectLst/>
                <a:highlight>
                  <a:srgbClr val="FFFFFF"/>
                </a:highlight>
                <a:latin typeface="Franklin Gothic Book" panose="020B0503020102020204" pitchFamily="34" charset="0"/>
              </a:rPr>
              <a:t> to monitor the movement of lions.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Franklin Gothic Book" panose="020B0503020102020204" pitchFamily="34" charset="0"/>
              </a:rPr>
              <a:t>• Setting camera traps and collecting data from them to record the movement of animals in the area.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Franklin Gothic Book" panose="020B0503020102020204" pitchFamily="34" charset="0"/>
              </a:rPr>
              <a:t>• Collection of data of grasses growing in the area and the consequent reasons why animals graze in particular areas.  </a:t>
            </a:r>
            <a:endParaRPr lang="en-GB" b="0" i="0" dirty="0">
              <a:solidFill>
                <a:srgbClr val="000000"/>
              </a:solidFill>
              <a:effectLst/>
              <a:highlight>
                <a:srgbClr val="FFFFFF"/>
              </a:highligh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13</a:t>
            </a:fld>
            <a:endParaRPr lang="en-GB"/>
          </a:p>
        </p:txBody>
      </p:sp>
    </p:spTree>
    <p:extLst>
      <p:ext uri="{BB962C8B-B14F-4D97-AF65-F5344CB8AC3E}">
        <p14:creationId xmlns:p14="http://schemas.microsoft.com/office/powerpoint/2010/main" val="422675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14</a:t>
            </a:fld>
            <a:endParaRPr lang="en-GB"/>
          </a:p>
        </p:txBody>
      </p:sp>
    </p:spTree>
    <p:extLst>
      <p:ext uri="{BB962C8B-B14F-4D97-AF65-F5344CB8AC3E}">
        <p14:creationId xmlns:p14="http://schemas.microsoft.com/office/powerpoint/2010/main" val="177400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15</a:t>
            </a:fld>
            <a:endParaRPr lang="en-GB"/>
          </a:p>
        </p:txBody>
      </p:sp>
    </p:spTree>
    <p:extLst>
      <p:ext uri="{BB962C8B-B14F-4D97-AF65-F5344CB8AC3E}">
        <p14:creationId xmlns:p14="http://schemas.microsoft.com/office/powerpoint/2010/main" val="4060155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16</a:t>
            </a:fld>
            <a:endParaRPr lang="en-GB"/>
          </a:p>
        </p:txBody>
      </p:sp>
    </p:spTree>
    <p:extLst>
      <p:ext uri="{BB962C8B-B14F-4D97-AF65-F5344CB8AC3E}">
        <p14:creationId xmlns:p14="http://schemas.microsoft.com/office/powerpoint/2010/main" val="3208971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DC7B9C-9066-4FB0-ADA4-5D40FF820C92}" type="slidenum">
              <a:rPr lang="en-GB" smtClean="0"/>
              <a:t>17</a:t>
            </a:fld>
            <a:endParaRPr lang="en-GB"/>
          </a:p>
        </p:txBody>
      </p:sp>
    </p:spTree>
    <p:extLst>
      <p:ext uri="{BB962C8B-B14F-4D97-AF65-F5344CB8AC3E}">
        <p14:creationId xmlns:p14="http://schemas.microsoft.com/office/powerpoint/2010/main" val="3739285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18</a:t>
            </a:fld>
            <a:endParaRPr lang="en-GB"/>
          </a:p>
        </p:txBody>
      </p:sp>
    </p:spTree>
    <p:extLst>
      <p:ext uri="{BB962C8B-B14F-4D97-AF65-F5344CB8AC3E}">
        <p14:creationId xmlns:p14="http://schemas.microsoft.com/office/powerpoint/2010/main" val="427557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19</a:t>
            </a:fld>
            <a:endParaRPr lang="en-GB"/>
          </a:p>
        </p:txBody>
      </p:sp>
    </p:spTree>
    <p:extLst>
      <p:ext uri="{BB962C8B-B14F-4D97-AF65-F5344CB8AC3E}">
        <p14:creationId xmlns:p14="http://schemas.microsoft.com/office/powerpoint/2010/main" val="3581101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B7974F8E-2989-4A6B-881C-E544B54A793D}" type="slidenum">
              <a:rPr lang="en-GB" smtClean="0"/>
              <a:t>20</a:t>
            </a:fld>
            <a:endParaRPr lang="en-GB"/>
          </a:p>
        </p:txBody>
      </p:sp>
    </p:spTree>
    <p:extLst>
      <p:ext uri="{BB962C8B-B14F-4D97-AF65-F5344CB8AC3E}">
        <p14:creationId xmlns:p14="http://schemas.microsoft.com/office/powerpoint/2010/main" val="2593534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21</a:t>
            </a:fld>
            <a:endParaRPr lang="en-GB"/>
          </a:p>
        </p:txBody>
      </p:sp>
    </p:spTree>
    <p:extLst>
      <p:ext uri="{BB962C8B-B14F-4D97-AF65-F5344CB8AC3E}">
        <p14:creationId xmlns:p14="http://schemas.microsoft.com/office/powerpoint/2010/main" val="369361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2</a:t>
            </a:fld>
            <a:endParaRPr lang="en-GB"/>
          </a:p>
        </p:txBody>
      </p:sp>
    </p:spTree>
    <p:extLst>
      <p:ext uri="{BB962C8B-B14F-4D97-AF65-F5344CB8AC3E}">
        <p14:creationId xmlns:p14="http://schemas.microsoft.com/office/powerpoint/2010/main" val="39168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22</a:t>
            </a:fld>
            <a:endParaRPr lang="en-GB"/>
          </a:p>
        </p:txBody>
      </p:sp>
    </p:spTree>
    <p:extLst>
      <p:ext uri="{BB962C8B-B14F-4D97-AF65-F5344CB8AC3E}">
        <p14:creationId xmlns:p14="http://schemas.microsoft.com/office/powerpoint/2010/main" val="3477826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23</a:t>
            </a:fld>
            <a:endParaRPr lang="en-GB"/>
          </a:p>
        </p:txBody>
      </p:sp>
    </p:spTree>
    <p:extLst>
      <p:ext uri="{BB962C8B-B14F-4D97-AF65-F5344CB8AC3E}">
        <p14:creationId xmlns:p14="http://schemas.microsoft.com/office/powerpoint/2010/main" val="4164479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Temperatures – not usually too hot in August, but hot enough to prepare for extremes. Not usually very low at night. Record low is 4C overnight, usually warm enough for a 2-season sleeping bag to be sufficient. </a:t>
            </a:r>
          </a:p>
          <a:p>
            <a:pPr marL="0" indent="0">
              <a:buNone/>
            </a:pPr>
            <a:endParaRPr lang="en-GB" dirty="0"/>
          </a:p>
          <a:p>
            <a:pPr marL="0" indent="0">
              <a:buNone/>
            </a:pPr>
            <a:r>
              <a:rPr lang="en-GB" dirty="0"/>
              <a:t>Known risks – current political situation. Tensions with neighbours. Backup plans.</a:t>
            </a:r>
          </a:p>
          <a:p>
            <a:pPr marL="0" indent="0">
              <a:buNone/>
            </a:pPr>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24</a:t>
            </a:fld>
            <a:endParaRPr lang="en-GB"/>
          </a:p>
        </p:txBody>
      </p:sp>
    </p:spTree>
    <p:extLst>
      <p:ext uri="{BB962C8B-B14F-4D97-AF65-F5344CB8AC3E}">
        <p14:creationId xmlns:p14="http://schemas.microsoft.com/office/powerpoint/2010/main" val="1484779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25</a:t>
            </a:fld>
            <a:endParaRPr lang="en-GB"/>
          </a:p>
        </p:txBody>
      </p:sp>
    </p:spTree>
    <p:extLst>
      <p:ext uri="{BB962C8B-B14F-4D97-AF65-F5344CB8AC3E}">
        <p14:creationId xmlns:p14="http://schemas.microsoft.com/office/powerpoint/2010/main" val="3650204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3</a:t>
            </a:fld>
            <a:endParaRPr lang="en-GB"/>
          </a:p>
        </p:txBody>
      </p:sp>
    </p:spTree>
    <p:extLst>
      <p:ext uri="{BB962C8B-B14F-4D97-AF65-F5344CB8AC3E}">
        <p14:creationId xmlns:p14="http://schemas.microsoft.com/office/powerpoint/2010/main" val="91308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4</a:t>
            </a:fld>
            <a:endParaRPr lang="en-GB"/>
          </a:p>
        </p:txBody>
      </p:sp>
    </p:spTree>
    <p:extLst>
      <p:ext uri="{BB962C8B-B14F-4D97-AF65-F5344CB8AC3E}">
        <p14:creationId xmlns:p14="http://schemas.microsoft.com/office/powerpoint/2010/main" val="138119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5</a:t>
            </a:fld>
            <a:endParaRPr lang="en-GB"/>
          </a:p>
        </p:txBody>
      </p:sp>
    </p:spTree>
    <p:extLst>
      <p:ext uri="{BB962C8B-B14F-4D97-AF65-F5344CB8AC3E}">
        <p14:creationId xmlns:p14="http://schemas.microsoft.com/office/powerpoint/2010/main" val="147150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6</a:t>
            </a:fld>
            <a:endParaRPr lang="en-GB"/>
          </a:p>
        </p:txBody>
      </p:sp>
    </p:spTree>
    <p:extLst>
      <p:ext uri="{BB962C8B-B14F-4D97-AF65-F5344CB8AC3E}">
        <p14:creationId xmlns:p14="http://schemas.microsoft.com/office/powerpoint/2010/main" val="880421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7</a:t>
            </a:fld>
            <a:endParaRPr lang="en-GB"/>
          </a:p>
        </p:txBody>
      </p:sp>
    </p:spTree>
    <p:extLst>
      <p:ext uri="{BB962C8B-B14F-4D97-AF65-F5344CB8AC3E}">
        <p14:creationId xmlns:p14="http://schemas.microsoft.com/office/powerpoint/2010/main" val="306825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9</a:t>
            </a:fld>
            <a:endParaRPr lang="en-GB"/>
          </a:p>
        </p:txBody>
      </p:sp>
    </p:spTree>
    <p:extLst>
      <p:ext uri="{BB962C8B-B14F-4D97-AF65-F5344CB8AC3E}">
        <p14:creationId xmlns:p14="http://schemas.microsoft.com/office/powerpoint/2010/main" val="3437054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974F8E-2989-4A6B-881C-E544B54A793D}" type="slidenum">
              <a:rPr lang="en-GB" smtClean="0"/>
              <a:t>10</a:t>
            </a:fld>
            <a:endParaRPr lang="en-GB"/>
          </a:p>
        </p:txBody>
      </p:sp>
    </p:spTree>
    <p:extLst>
      <p:ext uri="{BB962C8B-B14F-4D97-AF65-F5344CB8AC3E}">
        <p14:creationId xmlns:p14="http://schemas.microsoft.com/office/powerpoint/2010/main" val="29742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B4A7-043B-4A83-A97B-9228C95C7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16FED17-5381-40A9-A2DA-E8F46534EC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119C93-C9BD-42B8-8083-571AB5CF9B46}"/>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5" name="Footer Placeholder 4">
            <a:extLst>
              <a:ext uri="{FF2B5EF4-FFF2-40B4-BE49-F238E27FC236}">
                <a16:creationId xmlns:a16="http://schemas.microsoft.com/office/drawing/2014/main" id="{FC5B6B67-6990-4653-B84B-1EBE471AD8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60CA12-24B8-4760-8C27-1FB9AD8D03B3}"/>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240599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69AB-B6B2-4D32-AA92-6B4537CECBF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6F6E3C-62EF-438E-9DF2-49825A62E6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D0C264-B691-42D5-9A4B-F92FEE7E87D2}"/>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5" name="Footer Placeholder 4">
            <a:extLst>
              <a:ext uri="{FF2B5EF4-FFF2-40B4-BE49-F238E27FC236}">
                <a16:creationId xmlns:a16="http://schemas.microsoft.com/office/drawing/2014/main" id="{795D25F0-C033-4C4A-B81E-A824835465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71E12B-D716-49F3-9740-3603CE240060}"/>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1876280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EA872B-7774-49AE-87CA-ED045BE697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885A026-5C8A-4DB7-A33B-4D03E0525F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E53E73-F165-4928-A2ED-FC324C46C440}"/>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5" name="Footer Placeholder 4">
            <a:extLst>
              <a:ext uri="{FF2B5EF4-FFF2-40B4-BE49-F238E27FC236}">
                <a16:creationId xmlns:a16="http://schemas.microsoft.com/office/drawing/2014/main" id="{A4C7B444-487C-460D-9600-BFE407CEFF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6B6F8E-A188-489F-BB3F-E6E744F40846}"/>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3300428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4563-A368-4A7D-8744-7F84FEE5E1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BE75CC-6212-485B-A28C-B30A75B4C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535B1-766E-4E64-B3ED-F563FE148AEA}"/>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5" name="Footer Placeholder 4">
            <a:extLst>
              <a:ext uri="{FF2B5EF4-FFF2-40B4-BE49-F238E27FC236}">
                <a16:creationId xmlns:a16="http://schemas.microsoft.com/office/drawing/2014/main" id="{AB8F63E9-33C4-4C18-84CD-DCFD8D85AA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3BA85E-E345-4BDC-88D0-AFE6AB63118B}"/>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112648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551E-9610-4FC2-8757-7813D175D1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5F0611-80A1-42BA-A987-1F6FE4F493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D97C8E-198F-48A5-8499-12D11090FEDB}"/>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5" name="Footer Placeholder 4">
            <a:extLst>
              <a:ext uri="{FF2B5EF4-FFF2-40B4-BE49-F238E27FC236}">
                <a16:creationId xmlns:a16="http://schemas.microsoft.com/office/drawing/2014/main" id="{C7430FFC-4208-49EF-B127-597D07FA28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68E284-231B-4310-AFA0-35A412DA8938}"/>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2769908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677D8-6093-48A9-98E3-B616BA49D5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73AD67-C408-4AE8-97AB-CAA7BDCE96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850EC5-34E3-4584-9EC1-731C0A88F9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6E1CC1C-48C9-478D-B255-CBD552F487BA}"/>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6" name="Footer Placeholder 5">
            <a:extLst>
              <a:ext uri="{FF2B5EF4-FFF2-40B4-BE49-F238E27FC236}">
                <a16:creationId xmlns:a16="http://schemas.microsoft.com/office/drawing/2014/main" id="{6816F147-7B1F-4BB9-B6AC-DF45014FAC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22F181-FD7E-4F90-8D72-C0EB875550C4}"/>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58426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E766-E7C0-4373-BEC7-D227FA0436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7F517B-8FBE-4B62-B1B7-EF4D9DE7BA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5E930E-CD22-4541-A2DB-CA099C128C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1B7BD68-E72A-4AEE-B15C-33EE8C4BE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A69A26-84C5-4096-A3C3-F248919AE3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E7622E-A020-4256-96E2-5CD2FFBAAAFB}"/>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8" name="Footer Placeholder 7">
            <a:extLst>
              <a:ext uri="{FF2B5EF4-FFF2-40B4-BE49-F238E27FC236}">
                <a16:creationId xmlns:a16="http://schemas.microsoft.com/office/drawing/2014/main" id="{FD1432A3-CFA4-45D0-B35E-134B4233B0F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941F24F-77AD-4564-8456-398B4038C41A}"/>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181345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86E0-4C00-412D-85E0-3A842BD7147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55CCCA-2165-426D-9FB5-778BF56B8EA4}"/>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4" name="Footer Placeholder 3">
            <a:extLst>
              <a:ext uri="{FF2B5EF4-FFF2-40B4-BE49-F238E27FC236}">
                <a16:creationId xmlns:a16="http://schemas.microsoft.com/office/drawing/2014/main" id="{73F9BE7E-BD0A-409B-BAC4-16B2AA5216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CDAB02-F089-495D-BCCA-E7038C8909BA}"/>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3261726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5FDE75-DACC-46DE-B2AC-5539B6FBCE97}"/>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3" name="Footer Placeholder 2">
            <a:extLst>
              <a:ext uri="{FF2B5EF4-FFF2-40B4-BE49-F238E27FC236}">
                <a16:creationId xmlns:a16="http://schemas.microsoft.com/office/drawing/2014/main" id="{CF5DF4DF-2EA6-4F91-BDFB-872989D7E6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47FFCF3-20C0-49A4-8832-77E06891E8C9}"/>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408809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20009-AAD9-4294-BA30-2551C0258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0B654E-A01F-4501-B4B0-AC2F30EBAE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4A8646D-F36E-4DF5-BC3B-4E8E5C7F7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901CE8-6F9A-4946-931C-93DEE075FC1F}"/>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6" name="Footer Placeholder 5">
            <a:extLst>
              <a:ext uri="{FF2B5EF4-FFF2-40B4-BE49-F238E27FC236}">
                <a16:creationId xmlns:a16="http://schemas.microsoft.com/office/drawing/2014/main" id="{FD803B8F-0EC3-4AA2-AADD-D274D07B3E3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1D630-EB90-4B62-B9FA-EC84DF624AEC}"/>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2790040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FF82-6DB8-440C-964B-3257C57C0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452819-8D32-43D2-A889-14403C8BE1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12FC7B3-1A09-49A4-950F-4B40DC5CEF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ADEBA-A79B-43F7-BF32-BD0C472F27D4}"/>
              </a:ext>
            </a:extLst>
          </p:cNvPr>
          <p:cNvSpPr>
            <a:spLocks noGrp="1"/>
          </p:cNvSpPr>
          <p:nvPr>
            <p:ph type="dt" sz="half" idx="10"/>
          </p:nvPr>
        </p:nvSpPr>
        <p:spPr/>
        <p:txBody>
          <a:bodyPr/>
          <a:lstStyle/>
          <a:p>
            <a:fld id="{3828015B-09DB-43E9-81DB-4DA299F58034}" type="datetimeFigureOut">
              <a:rPr lang="en-GB" smtClean="0"/>
              <a:t>18/08/2024</a:t>
            </a:fld>
            <a:endParaRPr lang="en-GB"/>
          </a:p>
        </p:txBody>
      </p:sp>
      <p:sp>
        <p:nvSpPr>
          <p:cNvPr id="6" name="Footer Placeholder 5">
            <a:extLst>
              <a:ext uri="{FF2B5EF4-FFF2-40B4-BE49-F238E27FC236}">
                <a16:creationId xmlns:a16="http://schemas.microsoft.com/office/drawing/2014/main" id="{0F1E7519-A7B7-4AA9-8867-B179BAAE90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0A5EB53-2798-4B4A-9C61-76143AC181FD}"/>
              </a:ext>
            </a:extLst>
          </p:cNvPr>
          <p:cNvSpPr>
            <a:spLocks noGrp="1"/>
          </p:cNvSpPr>
          <p:nvPr>
            <p:ph type="sldNum" sz="quarter" idx="12"/>
          </p:nvPr>
        </p:nvSpPr>
        <p:spPr/>
        <p:txBody>
          <a:bodyPr/>
          <a:lstStyle/>
          <a:p>
            <a:fld id="{62907D5A-E26B-4389-AB4D-DBF92AD6F576}" type="slidenum">
              <a:rPr lang="en-GB" smtClean="0"/>
              <a:t>‹#›</a:t>
            </a:fld>
            <a:endParaRPr lang="en-GB"/>
          </a:p>
        </p:txBody>
      </p:sp>
    </p:spTree>
    <p:extLst>
      <p:ext uri="{BB962C8B-B14F-4D97-AF65-F5344CB8AC3E}">
        <p14:creationId xmlns:p14="http://schemas.microsoft.com/office/powerpoint/2010/main" val="3809747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4334EF-FEAA-4382-98E4-163B57912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08BD3C-26B4-4AEE-B502-6F8A1EA93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50FC39-102B-427D-8379-8D79FF8491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28015B-09DB-43E9-81DB-4DA299F58034}" type="datetimeFigureOut">
              <a:rPr lang="en-GB" smtClean="0"/>
              <a:t>18/08/2024</a:t>
            </a:fld>
            <a:endParaRPr lang="en-GB"/>
          </a:p>
        </p:txBody>
      </p:sp>
      <p:sp>
        <p:nvSpPr>
          <p:cNvPr id="5" name="Footer Placeholder 4">
            <a:extLst>
              <a:ext uri="{FF2B5EF4-FFF2-40B4-BE49-F238E27FC236}">
                <a16:creationId xmlns:a16="http://schemas.microsoft.com/office/drawing/2014/main" id="{D30E3F6D-9D1E-4F7F-A05A-0F1BED6A64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DD7C472-3E47-4E0C-BE56-46C2D1876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07D5A-E26B-4389-AB4D-DBF92AD6F576}" type="slidenum">
              <a:rPr lang="en-GB" smtClean="0"/>
              <a:t>‹#›</a:t>
            </a:fld>
            <a:endParaRPr lang="en-GB"/>
          </a:p>
        </p:txBody>
      </p:sp>
    </p:spTree>
    <p:extLst>
      <p:ext uri="{BB962C8B-B14F-4D97-AF65-F5344CB8AC3E}">
        <p14:creationId xmlns:p14="http://schemas.microsoft.com/office/powerpoint/2010/main" val="372096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drive.google.com/drive/folders/1aC_9ufGii3z4TXiGSbKCcgOfohoGTy9Q?usp=drive_link"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captainscottsociety.com/awards.html" TargetMode="External"/><Relationship Id="rId3" Type="http://schemas.openxmlformats.org/officeDocument/2006/relationships/hyperlink" Target="https://www.theyet.org/what-we-do/grant-awards/" TargetMode="External"/><Relationship Id="rId7" Type="http://schemas.openxmlformats.org/officeDocument/2006/relationships/hyperlink" Target="https://www.camandbearfund.com/appl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alpkit.com/pages/foundation" TargetMode="External"/><Relationship Id="rId5" Type="http://schemas.openxmlformats.org/officeDocument/2006/relationships/hyperlink" Target="http://www.rdc.foundation/" TargetMode="External"/><Relationship Id="rId4" Type="http://schemas.openxmlformats.org/officeDocument/2006/relationships/hyperlink" Target="http://www.timmissartok.co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fitfortravel.nhs.uk/advice/disease-prevention-advice/yellow-fever/yellow-fever-risk-areas" TargetMode="External"/><Relationship Id="rId5" Type="http://schemas.openxmlformats.org/officeDocument/2006/relationships/hyperlink" Target="http://www.fitfortravel.nhs.uk/advice/disease-prevention-advice/measles" TargetMode="External"/><Relationship Id="rId4" Type="http://schemas.openxmlformats.org/officeDocument/2006/relationships/hyperlink" Target="https://www.fitfortravel.nhs.uk/advice/disease-prevention-advice/flu-influenza"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trekmountains.com/"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asai Mara - Wikipedia">
            <a:extLst>
              <a:ext uri="{FF2B5EF4-FFF2-40B4-BE49-F238E27FC236}">
                <a16:creationId xmlns:a16="http://schemas.microsoft.com/office/drawing/2014/main" id="{68786B38-7F90-2699-8574-344C826F713D}"/>
              </a:ext>
            </a:extLst>
          </p:cNvPr>
          <p:cNvPicPr>
            <a:picLocks noChangeAspect="1" noChangeArrowheads="1"/>
          </p:cNvPicPr>
          <p:nvPr/>
        </p:nvPicPr>
        <p:blipFill>
          <a:blip r:embed="rId3">
            <a:alphaModFix amt="49000"/>
            <a:extLst>
              <a:ext uri="{28A0092B-C50C-407E-A947-70E740481C1C}">
                <a14:useLocalDpi xmlns:a14="http://schemas.microsoft.com/office/drawing/2010/main" val="0"/>
              </a:ext>
            </a:extLst>
          </a:blip>
          <a:srcRect/>
          <a:stretch>
            <a:fillRect/>
          </a:stretch>
        </p:blipFill>
        <p:spPr bwMode="auto">
          <a:xfrm>
            <a:off x="-915752" y="0"/>
            <a:ext cx="14876787" cy="6918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5B34CD5-6BCF-C040-1636-A083D1AA07F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052047" y="19050"/>
            <a:ext cx="2139953" cy="1690778"/>
          </a:xfrm>
          <a:prstGeom prst="rect">
            <a:avLst/>
          </a:prstGeom>
          <a:noFill/>
          <a:ln>
            <a:noFill/>
          </a:ln>
        </p:spPr>
      </p:pic>
      <p:sp>
        <p:nvSpPr>
          <p:cNvPr id="3" name="Rectangle 2">
            <a:extLst>
              <a:ext uri="{FF2B5EF4-FFF2-40B4-BE49-F238E27FC236}">
                <a16:creationId xmlns:a16="http://schemas.microsoft.com/office/drawing/2014/main" id="{B4744FA2-4847-76F9-2F9A-740122E5F810}"/>
              </a:ext>
            </a:extLst>
          </p:cNvPr>
          <p:cNvSpPr/>
          <p:nvPr/>
        </p:nvSpPr>
        <p:spPr>
          <a:xfrm>
            <a:off x="246687" y="2271624"/>
            <a:ext cx="11744029" cy="3046988"/>
          </a:xfrm>
          <a:prstGeom prst="rect">
            <a:avLst/>
          </a:prstGeom>
          <a:noFill/>
        </p:spPr>
        <p:txBody>
          <a:bodyPr wrap="square" lIns="91440" tIns="45720" rIns="91440" bIns="45720">
            <a:spAutoFit/>
          </a:bodyPr>
          <a:lstStyle/>
          <a:p>
            <a:pPr algn="ctr"/>
            <a:r>
              <a:rPr lang="en-US" sz="9600" b="1" cap="none" spc="0" dirty="0">
                <a:ln w="0"/>
                <a:solidFill>
                  <a:schemeClr val="tx1"/>
                </a:solidFill>
                <a:effectLst>
                  <a:outerShdw blurRad="38100" dist="19050" dir="2700000" algn="tl" rotWithShape="0">
                    <a:schemeClr val="dk1">
                      <a:alpha val="40000"/>
                    </a:schemeClr>
                  </a:outerShdw>
                </a:effectLst>
              </a:rPr>
              <a:t>Summer Camp 2026: </a:t>
            </a:r>
            <a:r>
              <a:rPr lang="en-US" sz="9600" b="1" u="sng" cap="none" spc="0" dirty="0">
                <a:ln w="0"/>
                <a:solidFill>
                  <a:schemeClr val="tx1"/>
                </a:solidFill>
                <a:effectLst>
                  <a:outerShdw blurRad="38100" dist="19050" dir="2700000" algn="tl" rotWithShape="0">
                    <a:schemeClr val="dk1">
                      <a:alpha val="40000"/>
                    </a:schemeClr>
                  </a:outerShdw>
                </a:effectLst>
              </a:rPr>
              <a:t>Kenya</a:t>
            </a:r>
          </a:p>
        </p:txBody>
      </p:sp>
      <p:pic>
        <p:nvPicPr>
          <p:cNvPr id="4" name="Picture 3">
            <a:extLst>
              <a:ext uri="{FF2B5EF4-FFF2-40B4-BE49-F238E27FC236}">
                <a16:creationId xmlns:a16="http://schemas.microsoft.com/office/drawing/2014/main" id="{6B411975-B386-CBCC-E1BC-8C786B4A1477}"/>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157949" y="-154223"/>
            <a:ext cx="5294716" cy="1866388"/>
          </a:xfrm>
          <a:prstGeom prst="rect">
            <a:avLst/>
          </a:prstGeom>
          <a:noFill/>
        </p:spPr>
      </p:pic>
    </p:spTree>
    <p:extLst>
      <p:ext uri="{BB962C8B-B14F-4D97-AF65-F5344CB8AC3E}">
        <p14:creationId xmlns:p14="http://schemas.microsoft.com/office/powerpoint/2010/main" val="2698124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2" name="Rectangle 3081">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9AC538B-431D-47AE-4ABD-259A8BA4CC1F}"/>
              </a:ext>
            </a:extLst>
          </p:cNvPr>
          <p:cNvSpPr>
            <a:spLocks noGrp="1"/>
          </p:cNvSpPr>
          <p:nvPr>
            <p:ph type="title"/>
          </p:nvPr>
        </p:nvSpPr>
        <p:spPr>
          <a:xfrm>
            <a:off x="612648" y="1078992"/>
            <a:ext cx="6272784" cy="1545336"/>
          </a:xfrm>
        </p:spPr>
        <p:txBody>
          <a:bodyPr anchor="b">
            <a:normAutofit/>
          </a:bodyPr>
          <a:lstStyle/>
          <a:p>
            <a:r>
              <a:rPr lang="en-GB" sz="5200" dirty="0"/>
              <a:t>Programme (some areas to be confirmed)</a:t>
            </a:r>
          </a:p>
        </p:txBody>
      </p:sp>
      <p:sp>
        <p:nvSpPr>
          <p:cNvPr id="3087" name="Rectangle 3086">
            <a:extLst>
              <a:ext uri="{FF2B5EF4-FFF2-40B4-BE49-F238E27FC236}">
                <a16:creationId xmlns:a16="http://schemas.microsoft.com/office/drawing/2014/main" id="{136A4AB6-B72B-4CC6-ADCF-BE807B6C3D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039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DFC079D-23CB-C387-F86C-C287A806F1DD}"/>
              </a:ext>
            </a:extLst>
          </p:cNvPr>
          <p:cNvPicPr>
            <a:picLocks noChangeAspect="1"/>
          </p:cNvPicPr>
          <p:nvPr/>
        </p:nvPicPr>
        <p:blipFill rotWithShape="1">
          <a:blip r:embed="rId3"/>
          <a:srcRect t="11530" b="901"/>
          <a:stretch/>
        </p:blipFill>
        <p:spPr>
          <a:xfrm>
            <a:off x="7684008" y="1"/>
            <a:ext cx="4507992" cy="2240280"/>
          </a:xfrm>
          <a:prstGeom prst="rect">
            <a:avLst/>
          </a:prstGeom>
        </p:spPr>
      </p:pic>
      <p:sp>
        <p:nvSpPr>
          <p:cNvPr id="3089" name="Rectangle 3088">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79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85D5167-D640-78D5-32B0-83159334F146}"/>
              </a:ext>
            </a:extLst>
          </p:cNvPr>
          <p:cNvSpPr>
            <a:spLocks noGrp="1"/>
          </p:cNvSpPr>
          <p:nvPr>
            <p:ph idx="1"/>
          </p:nvPr>
        </p:nvSpPr>
        <p:spPr>
          <a:xfrm>
            <a:off x="612648" y="3355848"/>
            <a:ext cx="6272784" cy="2825496"/>
          </a:xfrm>
        </p:spPr>
        <p:txBody>
          <a:bodyPr numCol="2">
            <a:normAutofit lnSpcReduction="10000"/>
          </a:bodyPr>
          <a:lstStyle/>
          <a:p>
            <a:pPr marL="0" indent="0">
              <a:buNone/>
            </a:pPr>
            <a:r>
              <a:rPr lang="en-GB" sz="2200" dirty="0"/>
              <a:t>Kenya National Scout Centre</a:t>
            </a:r>
          </a:p>
          <a:p>
            <a:pPr marL="0" indent="0">
              <a:buNone/>
            </a:pPr>
            <a:r>
              <a:rPr lang="en-GB" sz="2200" dirty="0"/>
              <a:t>Mt Kenya Hike</a:t>
            </a:r>
          </a:p>
          <a:p>
            <a:pPr marL="0" indent="0">
              <a:buNone/>
            </a:pPr>
            <a:r>
              <a:rPr lang="en-GB" sz="2200" dirty="0" err="1"/>
              <a:t>Elsamare</a:t>
            </a:r>
            <a:r>
              <a:rPr lang="en-GB" sz="2200" dirty="0"/>
              <a:t> Conservation Centre</a:t>
            </a:r>
          </a:p>
          <a:p>
            <a:pPr marL="0" indent="0">
              <a:buNone/>
            </a:pPr>
            <a:r>
              <a:rPr lang="en-GB" sz="2200" dirty="0"/>
              <a:t>Massai Mara Game Reserve</a:t>
            </a:r>
          </a:p>
          <a:p>
            <a:pPr marL="0" indent="0">
              <a:buNone/>
            </a:pPr>
            <a:endParaRPr lang="en-GB" sz="2200" dirty="0"/>
          </a:p>
          <a:p>
            <a:pPr marL="0" indent="0">
              <a:buNone/>
            </a:pPr>
            <a:r>
              <a:rPr lang="en-GB" sz="2200" dirty="0"/>
              <a:t>Predator Conservation in </a:t>
            </a:r>
            <a:r>
              <a:rPr lang="en-GB" sz="2200" dirty="0" err="1"/>
              <a:t>Maasia</a:t>
            </a:r>
            <a:r>
              <a:rPr lang="en-GB" sz="2200" dirty="0"/>
              <a:t> Mara Conservancy</a:t>
            </a:r>
          </a:p>
          <a:p>
            <a:pPr marL="0" indent="0">
              <a:buNone/>
            </a:pPr>
            <a:r>
              <a:rPr lang="en-GB" sz="2200" dirty="0"/>
              <a:t>Safari</a:t>
            </a:r>
          </a:p>
          <a:p>
            <a:pPr marL="0" indent="0">
              <a:buNone/>
            </a:pPr>
            <a:r>
              <a:rPr lang="en-GB" sz="2200" dirty="0"/>
              <a:t>Beach</a:t>
            </a:r>
          </a:p>
          <a:p>
            <a:pPr marL="0" indent="0">
              <a:buNone/>
            </a:pPr>
            <a:r>
              <a:rPr lang="en-GB" sz="2200" dirty="0"/>
              <a:t>Nairobi</a:t>
            </a:r>
          </a:p>
          <a:p>
            <a:pPr marL="0" indent="0">
              <a:buNone/>
            </a:pPr>
            <a:r>
              <a:rPr lang="en-GB" sz="2200" dirty="0"/>
              <a:t>Elephant and giraffe orphanages</a:t>
            </a:r>
          </a:p>
          <a:p>
            <a:pPr marL="0" indent="0">
              <a:buNone/>
            </a:pPr>
            <a:endParaRPr lang="en-GB" sz="2200" dirty="0"/>
          </a:p>
        </p:txBody>
      </p:sp>
      <p:pic>
        <p:nvPicPr>
          <p:cNvPr id="2" name="Picture 2" descr="Maasai Mara - Wikipedia">
            <a:extLst>
              <a:ext uri="{FF2B5EF4-FFF2-40B4-BE49-F238E27FC236}">
                <a16:creationId xmlns:a16="http://schemas.microsoft.com/office/drawing/2014/main" id="{04F7A022-C401-EF09-322C-546EFB9199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19" b="-2"/>
          <a:stretch/>
        </p:blipFill>
        <p:spPr bwMode="auto">
          <a:xfrm>
            <a:off x="7684008" y="2308860"/>
            <a:ext cx="4507992" cy="22402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iscover Nairobi | Kenya's Capital City ...">
            <a:extLst>
              <a:ext uri="{FF2B5EF4-FFF2-40B4-BE49-F238E27FC236}">
                <a16:creationId xmlns:a16="http://schemas.microsoft.com/office/drawing/2014/main" id="{268996E3-B31A-AC56-0303-2B7EA8B817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257" r="2" b="2"/>
          <a:stretch/>
        </p:blipFill>
        <p:spPr bwMode="auto">
          <a:xfrm>
            <a:off x="7684008" y="4617720"/>
            <a:ext cx="4507992" cy="224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443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9A15A42B-31D3-9D10-B153-7D93EC720AB0}"/>
              </a:ext>
            </a:extLst>
          </p:cNvPr>
          <p:cNvPicPr>
            <a:picLocks noChangeAspect="1"/>
          </p:cNvPicPr>
          <p:nvPr/>
        </p:nvPicPr>
        <p:blipFill rotWithShape="1">
          <a:blip r:embed="rId2"/>
          <a:srcRect l="23218" r="8055" b="-3"/>
          <a:stretch/>
        </p:blipFill>
        <p:spPr>
          <a:xfrm>
            <a:off x="838199" y="557188"/>
            <a:ext cx="4181917" cy="5750293"/>
          </a:xfrm>
          <a:prstGeom prst="rect">
            <a:avLst/>
          </a:prstGeom>
        </p:spPr>
      </p:pic>
      <p:pic>
        <p:nvPicPr>
          <p:cNvPr id="13" name="Content Placeholder 6">
            <a:extLst>
              <a:ext uri="{FF2B5EF4-FFF2-40B4-BE49-F238E27FC236}">
                <a16:creationId xmlns:a16="http://schemas.microsoft.com/office/drawing/2014/main" id="{4F201C35-7EC9-9655-7895-BE7CA3F24781}"/>
              </a:ext>
            </a:extLst>
          </p:cNvPr>
          <p:cNvPicPr>
            <a:picLocks noGrp="1" noChangeAspect="1"/>
          </p:cNvPicPr>
          <p:nvPr>
            <p:ph idx="1"/>
          </p:nvPr>
        </p:nvPicPr>
        <p:blipFill rotWithShape="1">
          <a:blip r:embed="rId3"/>
          <a:srcRect t="1450" r="3" b="10406"/>
          <a:stretch/>
        </p:blipFill>
        <p:spPr>
          <a:xfrm>
            <a:off x="5186775" y="557188"/>
            <a:ext cx="6167025" cy="2785948"/>
          </a:xfrm>
          <a:prstGeom prst="rect">
            <a:avLst/>
          </a:prstGeom>
        </p:spPr>
      </p:pic>
      <p:pic>
        <p:nvPicPr>
          <p:cNvPr id="14" name="Picture 13">
            <a:extLst>
              <a:ext uri="{FF2B5EF4-FFF2-40B4-BE49-F238E27FC236}">
                <a16:creationId xmlns:a16="http://schemas.microsoft.com/office/drawing/2014/main" id="{0356FD38-A8E5-20A5-8B1D-7B745A3B9618}"/>
              </a:ext>
            </a:extLst>
          </p:cNvPr>
          <p:cNvPicPr>
            <a:picLocks noChangeAspect="1"/>
          </p:cNvPicPr>
          <p:nvPr/>
        </p:nvPicPr>
        <p:blipFill rotWithShape="1">
          <a:blip r:embed="rId4"/>
          <a:srcRect t="17052" r="2" b="21577"/>
          <a:stretch/>
        </p:blipFill>
        <p:spPr>
          <a:xfrm>
            <a:off x="5186774" y="3514851"/>
            <a:ext cx="6167025" cy="2792631"/>
          </a:xfrm>
          <a:prstGeom prst="rect">
            <a:avLst/>
          </a:prstGeom>
        </p:spPr>
      </p:pic>
    </p:spTree>
    <p:extLst>
      <p:ext uri="{BB962C8B-B14F-4D97-AF65-F5344CB8AC3E}">
        <p14:creationId xmlns:p14="http://schemas.microsoft.com/office/powerpoint/2010/main" val="354853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he Complete Guide to a Masai Mara Safari | With Must-do Checklist">
            <a:extLst>
              <a:ext uri="{FF2B5EF4-FFF2-40B4-BE49-F238E27FC236}">
                <a16:creationId xmlns:a16="http://schemas.microsoft.com/office/drawing/2014/main" id="{7F00F545-CBAD-248F-BCA5-6AE016D2A9E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241" b="150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693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3" name="Rectangle 2062">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E49F36-7576-C16B-7D71-F0DE59A472F4}"/>
              </a:ext>
            </a:extLst>
          </p:cNvPr>
          <p:cNvSpPr>
            <a:spLocks noGrp="1"/>
          </p:cNvSpPr>
          <p:nvPr>
            <p:ph type="title"/>
          </p:nvPr>
        </p:nvSpPr>
        <p:spPr>
          <a:xfrm>
            <a:off x="838200" y="4669978"/>
            <a:ext cx="4391024" cy="1173700"/>
          </a:xfrm>
        </p:spPr>
        <p:txBody>
          <a:bodyPr anchor="t">
            <a:normAutofit fontScale="90000"/>
          </a:bodyPr>
          <a:lstStyle/>
          <a:p>
            <a:r>
              <a:rPr lang="en-GB" sz="4000" b="1" dirty="0">
                <a:solidFill>
                  <a:schemeClr val="bg1"/>
                </a:solidFill>
              </a:rPr>
              <a:t>Volunteering in the Maasai Mara Conservancy</a:t>
            </a:r>
          </a:p>
        </p:txBody>
      </p:sp>
      <p:pic>
        <p:nvPicPr>
          <p:cNvPr id="2050" name="Picture 2" descr="Maasai Mara National Reserve ...">
            <a:extLst>
              <a:ext uri="{FF2B5EF4-FFF2-40B4-BE49-F238E27FC236}">
                <a16:creationId xmlns:a16="http://schemas.microsoft.com/office/drawing/2014/main" id="{AE3B0451-A609-8EEC-680D-DE5B1C85A1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87" r="28162" b="-1"/>
          <a:stretch/>
        </p:blipFill>
        <p:spPr bwMode="auto">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Masai Mara National Reserve ...">
            <a:extLst>
              <a:ext uri="{FF2B5EF4-FFF2-40B4-BE49-F238E27FC236}">
                <a16:creationId xmlns:a16="http://schemas.microsoft.com/office/drawing/2014/main" id="{4A3271D0-2008-B9BB-4C26-8BE0F6E961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30" r="28366" b="-1"/>
          <a:stretch/>
        </p:blipFill>
        <p:spPr bwMode="auto">
          <a:xfrm>
            <a:off x="4191002" y="10"/>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Maasai Mara National Reserve ...">
            <a:extLst>
              <a:ext uri="{FF2B5EF4-FFF2-40B4-BE49-F238E27FC236}">
                <a16:creationId xmlns:a16="http://schemas.microsoft.com/office/drawing/2014/main" id="{53033105-5BB6-80D0-1F1D-0AA491714A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33" r="354" b="1"/>
          <a:stretch/>
        </p:blipFill>
        <p:spPr bwMode="auto">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a:noFill/>
          <a:extLst>
            <a:ext uri="{909E8E84-426E-40DD-AFC4-6F175D3DCCD1}">
              <a14:hiddenFill xmlns:a14="http://schemas.microsoft.com/office/drawing/2010/main">
                <a:solidFill>
                  <a:srgbClr val="FFFFFF"/>
                </a:solidFill>
              </a14:hiddenFill>
            </a:ext>
          </a:extLst>
        </p:spPr>
      </p:pic>
      <p:grpSp>
        <p:nvGrpSpPr>
          <p:cNvPr id="2065" name="Group 2064">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066" name="Freeform: Shape 2065">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7" name="Freeform: Shape 2066">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60" name="Content Placeholder 2059">
            <a:extLst>
              <a:ext uri="{FF2B5EF4-FFF2-40B4-BE49-F238E27FC236}">
                <a16:creationId xmlns:a16="http://schemas.microsoft.com/office/drawing/2014/main" id="{DA6929CB-15FC-719A-6839-F77897312CE8}"/>
              </a:ext>
            </a:extLst>
          </p:cNvPr>
          <p:cNvSpPr>
            <a:spLocks noGrp="1"/>
          </p:cNvSpPr>
          <p:nvPr>
            <p:ph idx="1"/>
          </p:nvPr>
        </p:nvSpPr>
        <p:spPr>
          <a:xfrm>
            <a:off x="5664201" y="4766266"/>
            <a:ext cx="5692774" cy="1680542"/>
          </a:xfrm>
        </p:spPr>
        <p:txBody>
          <a:bodyPr>
            <a:normAutofit/>
          </a:bodyPr>
          <a:lstStyle/>
          <a:p>
            <a:r>
              <a:rPr lang="en-US" sz="1800" b="1" dirty="0">
                <a:solidFill>
                  <a:schemeClr val="bg1">
                    <a:alpha val="80000"/>
                  </a:schemeClr>
                </a:solidFill>
              </a:rPr>
              <a:t>Big predators</a:t>
            </a:r>
          </a:p>
          <a:p>
            <a:r>
              <a:rPr lang="en-US" sz="1800" b="1" dirty="0">
                <a:solidFill>
                  <a:schemeClr val="bg1">
                    <a:alpha val="80000"/>
                  </a:schemeClr>
                </a:solidFill>
              </a:rPr>
              <a:t>Camera traps</a:t>
            </a:r>
          </a:p>
          <a:p>
            <a:r>
              <a:rPr lang="en-US" sz="1800" b="1" dirty="0">
                <a:solidFill>
                  <a:schemeClr val="bg1">
                    <a:alpha val="80000"/>
                  </a:schemeClr>
                </a:solidFill>
              </a:rPr>
              <a:t>Painting eyed on cattle</a:t>
            </a:r>
          </a:p>
          <a:p>
            <a:r>
              <a:rPr lang="en-US" sz="1800" b="1" dirty="0">
                <a:solidFill>
                  <a:schemeClr val="bg1">
                    <a:alpha val="80000"/>
                  </a:schemeClr>
                </a:solidFill>
              </a:rPr>
              <a:t>Herbivore observation</a:t>
            </a:r>
          </a:p>
        </p:txBody>
      </p:sp>
    </p:spTree>
    <p:extLst>
      <p:ext uri="{BB962C8B-B14F-4D97-AF65-F5344CB8AC3E}">
        <p14:creationId xmlns:p14="http://schemas.microsoft.com/office/powerpoint/2010/main" val="3626648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3A119-CB26-02C0-0538-F2BF66C3578F}"/>
              </a:ext>
            </a:extLst>
          </p:cNvPr>
          <p:cNvSpPr>
            <a:spLocks noGrp="1"/>
          </p:cNvSpPr>
          <p:nvPr>
            <p:ph type="title"/>
          </p:nvPr>
        </p:nvSpPr>
        <p:spPr>
          <a:xfrm>
            <a:off x="226243" y="1"/>
            <a:ext cx="11965757" cy="6858000"/>
          </a:xfrm>
        </p:spPr>
        <p:txBody>
          <a:bodyPr>
            <a:noAutofit/>
          </a:bodyPr>
          <a:lstStyle/>
          <a:p>
            <a:pPr rtl="0" fontAlgn="base"/>
            <a:br>
              <a:rPr lang="en-GB" sz="2400" dirty="0">
                <a:solidFill>
                  <a:srgbClr val="000000"/>
                </a:solidFill>
                <a:highlight>
                  <a:srgbClr val="FFFFFF"/>
                </a:highlight>
                <a:latin typeface="Franklin Gothic Book" panose="020B0503020102020204" pitchFamily="34" charset="0"/>
              </a:rPr>
            </a:br>
            <a:r>
              <a:rPr lang="en-GB" sz="3600" b="1" dirty="0">
                <a:solidFill>
                  <a:srgbClr val="000000"/>
                </a:solidFill>
                <a:highlight>
                  <a:srgbClr val="FFFFFF"/>
                </a:highlight>
                <a:latin typeface="Franklin Gothic Book" panose="020B0503020102020204" pitchFamily="34" charset="0"/>
              </a:rPr>
              <a:t>Voluntary Projects with the Maasai</a:t>
            </a:r>
            <a:br>
              <a:rPr lang="en-GB" sz="3600" b="1" dirty="0">
                <a:solidFill>
                  <a:srgbClr val="000000"/>
                </a:solidFill>
                <a:highlight>
                  <a:srgbClr val="FFFFFF"/>
                </a:highlight>
                <a:latin typeface="Franklin Gothic Book" panose="020B0503020102020204" pitchFamily="34" charset="0"/>
              </a:rPr>
            </a:br>
            <a:br>
              <a:rPr lang="en-GB" sz="2400" dirty="0">
                <a:solidFill>
                  <a:srgbClr val="000000"/>
                </a:solidFill>
                <a:highlight>
                  <a:srgbClr val="FFFFFF"/>
                </a:highlight>
                <a:latin typeface="Franklin Gothic Book" panose="020B0503020102020204" pitchFamily="34" charset="0"/>
              </a:rPr>
            </a:br>
            <a:r>
              <a:rPr lang="en-GB" sz="2400" dirty="0">
                <a:solidFill>
                  <a:srgbClr val="000000"/>
                </a:solidFill>
                <a:highlight>
                  <a:srgbClr val="FFFFFF"/>
                </a:highlight>
                <a:latin typeface="Franklin Gothic Book" panose="020B0503020102020204" pitchFamily="34" charset="0"/>
              </a:rPr>
              <a:t>1. </a:t>
            </a:r>
            <a:r>
              <a:rPr lang="en-GB" sz="2400" b="0" i="0" dirty="0">
                <a:solidFill>
                  <a:srgbClr val="000000"/>
                </a:solidFill>
                <a:effectLst/>
                <a:highlight>
                  <a:srgbClr val="FFFFFF"/>
                </a:highlight>
                <a:latin typeface="Franklin Gothic Book" panose="020B0503020102020204" pitchFamily="34" charset="0"/>
              </a:rPr>
              <a:t>Painting eyes on cattle – this should be hilarious and cause some risk assessment challenges! Basically, it is thought that lions don’t chase things that are looking at them. So why not paint eyes on the rump of the cows that belong to the Maasai herdsmen to stop them becoming a lion’s lunch? It’s a conservation project which has been tried in Botswana and is now being introduced in Kenya. What’s not to like about doing this?  </a:t>
            </a:r>
            <a:br>
              <a:rPr lang="en-GB" sz="2400" b="0" i="0" dirty="0">
                <a:solidFill>
                  <a:srgbClr val="000000"/>
                </a:solidFill>
                <a:effectLst/>
                <a:highlight>
                  <a:srgbClr val="FFFFFF"/>
                </a:highlight>
                <a:latin typeface="Segoe UI" panose="020B0502040204020203" pitchFamily="34" charset="0"/>
              </a:rPr>
            </a:br>
            <a:r>
              <a:rPr lang="en-GB" sz="2400" dirty="0">
                <a:solidFill>
                  <a:srgbClr val="000000"/>
                </a:solidFill>
                <a:highlight>
                  <a:srgbClr val="FFFFFF"/>
                </a:highlight>
                <a:latin typeface="Franklin Gothic Book" panose="020B0503020102020204" pitchFamily="34" charset="0"/>
              </a:rPr>
              <a:t>2. </a:t>
            </a:r>
            <a:r>
              <a:rPr lang="en-GB" sz="2400" b="0" i="0" dirty="0">
                <a:solidFill>
                  <a:srgbClr val="000000"/>
                </a:solidFill>
                <a:effectLst/>
                <a:highlight>
                  <a:srgbClr val="FFFFFF"/>
                </a:highlight>
                <a:latin typeface="Franklin Gothic Book" panose="020B0503020102020204" pitchFamily="34" charset="0"/>
              </a:rPr>
              <a:t>Herbivore observation and collection of data – this is so interesting to do. Not only do you get to go on safari, but you learn patterns in the behaviour of the herbivores – the grass grazing animals. You learn why they eat in certain areas, how they choose where to rest and sleep, how to tell a male from a female of various species (it can be harder than you might think).  </a:t>
            </a:r>
            <a:br>
              <a:rPr lang="en-GB" sz="2400" b="0" i="0" dirty="0">
                <a:solidFill>
                  <a:srgbClr val="000000"/>
                </a:solidFill>
                <a:effectLst/>
                <a:highlight>
                  <a:srgbClr val="FFFFFF"/>
                </a:highlight>
                <a:latin typeface="Segoe UI" panose="020B0502040204020203" pitchFamily="34" charset="0"/>
              </a:rPr>
            </a:br>
            <a:r>
              <a:rPr lang="en-GB" sz="2400" dirty="0">
                <a:solidFill>
                  <a:srgbClr val="000000"/>
                </a:solidFill>
                <a:highlight>
                  <a:srgbClr val="FFFFFF"/>
                </a:highlight>
                <a:latin typeface="Franklin Gothic Book" panose="020B0503020102020204" pitchFamily="34" charset="0"/>
              </a:rPr>
              <a:t>3. </a:t>
            </a:r>
            <a:r>
              <a:rPr lang="en-GB" sz="2400" b="0" i="0" dirty="0">
                <a:solidFill>
                  <a:srgbClr val="000000"/>
                </a:solidFill>
                <a:effectLst/>
                <a:highlight>
                  <a:srgbClr val="FFFFFF"/>
                </a:highlight>
                <a:latin typeface="Franklin Gothic Book" panose="020B0503020102020204" pitchFamily="34" charset="0"/>
              </a:rPr>
              <a:t>Predator observation – this is the big stuff! Where the grass grazers are munching lunch, the big cats aren’t far behind! Look out for predators such as lions, cheetah and jackals, and learn why they are where they are, and where they choose to spend their time sleeping. Discover how the rangers use </a:t>
            </a:r>
            <a:r>
              <a:rPr lang="en-GB" sz="2400" b="0" i="0" dirty="0" err="1">
                <a:solidFill>
                  <a:srgbClr val="000000"/>
                </a:solidFill>
                <a:effectLst/>
                <a:highlight>
                  <a:srgbClr val="FFFFFF"/>
                </a:highlight>
                <a:latin typeface="Franklin Gothic Book" panose="020B0503020102020204" pitchFamily="34" charset="0"/>
              </a:rPr>
              <a:t>EarthRanger</a:t>
            </a:r>
            <a:r>
              <a:rPr lang="en-GB" sz="2400" b="0" i="0" dirty="0">
                <a:solidFill>
                  <a:srgbClr val="000000"/>
                </a:solidFill>
                <a:effectLst/>
                <a:highlight>
                  <a:srgbClr val="FFFFFF"/>
                </a:highlight>
                <a:latin typeface="Franklin Gothic Book" panose="020B0503020102020204" pitchFamily="34" charset="0"/>
              </a:rPr>
              <a:t> to monitor the movement of lions.  </a:t>
            </a:r>
            <a:br>
              <a:rPr lang="en-GB" sz="2400" b="0" i="0" dirty="0">
                <a:solidFill>
                  <a:srgbClr val="000000"/>
                </a:solidFill>
                <a:effectLst/>
                <a:highlight>
                  <a:srgbClr val="FFFFFF"/>
                </a:highlight>
                <a:latin typeface="Segoe UI" panose="020B0502040204020203" pitchFamily="34" charset="0"/>
              </a:rPr>
            </a:br>
            <a:r>
              <a:rPr lang="en-GB" sz="2400" dirty="0">
                <a:solidFill>
                  <a:srgbClr val="000000"/>
                </a:solidFill>
                <a:highlight>
                  <a:srgbClr val="FFFFFF"/>
                </a:highlight>
                <a:latin typeface="Franklin Gothic Book" panose="020B0503020102020204" pitchFamily="34" charset="0"/>
              </a:rPr>
              <a:t>4. </a:t>
            </a:r>
            <a:r>
              <a:rPr lang="en-GB" sz="2400" b="0" i="0" dirty="0">
                <a:solidFill>
                  <a:srgbClr val="000000"/>
                </a:solidFill>
                <a:effectLst/>
                <a:highlight>
                  <a:srgbClr val="FFFFFF"/>
                </a:highlight>
                <a:latin typeface="Franklin Gothic Book" panose="020B0503020102020204" pitchFamily="34" charset="0"/>
              </a:rPr>
              <a:t>Setting camera traps and collecting data from them to record the movement of animals in the area.  </a:t>
            </a:r>
            <a:br>
              <a:rPr lang="en-GB" sz="2400" b="0" i="0" dirty="0">
                <a:solidFill>
                  <a:srgbClr val="000000"/>
                </a:solidFill>
                <a:effectLst/>
                <a:highlight>
                  <a:srgbClr val="FFFFFF"/>
                </a:highlight>
                <a:latin typeface="Segoe UI" panose="020B0502040204020203" pitchFamily="34" charset="0"/>
              </a:rPr>
            </a:br>
            <a:r>
              <a:rPr lang="en-GB" sz="2400" dirty="0">
                <a:solidFill>
                  <a:srgbClr val="000000"/>
                </a:solidFill>
                <a:highlight>
                  <a:srgbClr val="FFFFFF"/>
                </a:highlight>
                <a:latin typeface="Franklin Gothic Book" panose="020B0503020102020204" pitchFamily="34" charset="0"/>
              </a:rPr>
              <a:t>5. </a:t>
            </a:r>
            <a:r>
              <a:rPr lang="en-GB" sz="2400" b="0" i="0" dirty="0">
                <a:solidFill>
                  <a:srgbClr val="000000"/>
                </a:solidFill>
                <a:effectLst/>
                <a:highlight>
                  <a:srgbClr val="FFFFFF"/>
                </a:highlight>
                <a:latin typeface="Franklin Gothic Book" panose="020B0503020102020204" pitchFamily="34" charset="0"/>
              </a:rPr>
              <a:t>Collection of data of grasses growing in the area and the consequent reasons why animals graze in particular areas.  </a:t>
            </a:r>
            <a:br>
              <a:rPr lang="en-GB" sz="2400" b="0" i="0" dirty="0">
                <a:solidFill>
                  <a:srgbClr val="000000"/>
                </a:solidFill>
                <a:effectLst/>
                <a:highlight>
                  <a:srgbClr val="FFFFFF"/>
                </a:highlight>
                <a:latin typeface="Segoe UI" panose="020B0502040204020203" pitchFamily="34" charset="0"/>
              </a:rPr>
            </a:br>
            <a:endParaRPr lang="en-GB" sz="2400" dirty="0"/>
          </a:p>
        </p:txBody>
      </p:sp>
    </p:spTree>
    <p:extLst>
      <p:ext uri="{BB962C8B-B14F-4D97-AF65-F5344CB8AC3E}">
        <p14:creationId xmlns:p14="http://schemas.microsoft.com/office/powerpoint/2010/main" val="1627628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599689-9581-A514-A29A-238AACA6A158}"/>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endParaRPr lang="en-US" sz="5200" kern="1200">
              <a:solidFill>
                <a:schemeClr val="tx1"/>
              </a:solidFill>
              <a:latin typeface="+mj-lt"/>
              <a:ea typeface="+mj-ea"/>
              <a:cs typeface="+mj-cs"/>
            </a:endParaRPr>
          </a:p>
        </p:txBody>
      </p:sp>
      <p:pic>
        <p:nvPicPr>
          <p:cNvPr id="11" name="Picture 10">
            <a:extLst>
              <a:ext uri="{FF2B5EF4-FFF2-40B4-BE49-F238E27FC236}">
                <a16:creationId xmlns:a16="http://schemas.microsoft.com/office/drawing/2014/main" id="{22C8E7E6-ECFB-0E45-F809-F9857C5516E5}"/>
              </a:ext>
            </a:extLst>
          </p:cNvPr>
          <p:cNvPicPr>
            <a:picLocks noChangeAspect="1"/>
          </p:cNvPicPr>
          <p:nvPr/>
        </p:nvPicPr>
        <p:blipFill rotWithShape="1">
          <a:blip r:embed="rId3"/>
          <a:srcRect t="10319" r="-2" b="-2"/>
          <a:stretch/>
        </p:blipFill>
        <p:spPr>
          <a:xfrm>
            <a:off x="190917" y="367852"/>
            <a:ext cx="5803323" cy="3890357"/>
          </a:xfrm>
          <a:prstGeom prst="rect">
            <a:avLst/>
          </a:prstGeom>
        </p:spPr>
      </p:pic>
      <p:pic>
        <p:nvPicPr>
          <p:cNvPr id="10" name="Picture 9">
            <a:extLst>
              <a:ext uri="{FF2B5EF4-FFF2-40B4-BE49-F238E27FC236}">
                <a16:creationId xmlns:a16="http://schemas.microsoft.com/office/drawing/2014/main" id="{282ED10E-BB7C-2B4E-0410-63BC7F83C53A}"/>
              </a:ext>
            </a:extLst>
          </p:cNvPr>
          <p:cNvPicPr>
            <a:picLocks noChangeAspect="1"/>
          </p:cNvPicPr>
          <p:nvPr/>
        </p:nvPicPr>
        <p:blipFill rotWithShape="1">
          <a:blip r:embed="rId4"/>
          <a:srcRect l="664" r="4237" b="-2"/>
          <a:stretch/>
        </p:blipFill>
        <p:spPr>
          <a:xfrm>
            <a:off x="6185158" y="367852"/>
            <a:ext cx="5803323" cy="3890357"/>
          </a:xfrm>
          <a:prstGeom prst="rect">
            <a:avLst/>
          </a:prstGeom>
        </p:spPr>
      </p:pic>
      <p:sp>
        <p:nvSpPr>
          <p:cNvPr id="4" name="TextBox 3">
            <a:extLst>
              <a:ext uri="{FF2B5EF4-FFF2-40B4-BE49-F238E27FC236}">
                <a16:creationId xmlns:a16="http://schemas.microsoft.com/office/drawing/2014/main" id="{29C938CD-C23D-8584-DDD8-AEB9AB3BC364}"/>
              </a:ext>
            </a:extLst>
          </p:cNvPr>
          <p:cNvSpPr txBox="1"/>
          <p:nvPr/>
        </p:nvSpPr>
        <p:spPr>
          <a:xfrm>
            <a:off x="563247" y="4957940"/>
            <a:ext cx="11243821" cy="1200329"/>
          </a:xfrm>
          <a:prstGeom prst="rect">
            <a:avLst/>
          </a:prstGeom>
          <a:noFill/>
        </p:spPr>
        <p:txBody>
          <a:bodyPr wrap="square">
            <a:spAutoFit/>
          </a:bodyPr>
          <a:lstStyle/>
          <a:p>
            <a:pPr algn="l" rtl="0" fontAlgn="base"/>
            <a:r>
              <a:rPr lang="en-GB" sz="1800" b="0" i="0" dirty="0">
                <a:solidFill>
                  <a:srgbClr val="000000"/>
                </a:solidFill>
                <a:effectLst/>
                <a:highlight>
                  <a:srgbClr val="FFFFFF"/>
                </a:highlight>
                <a:latin typeface="Franklin Gothic Book" panose="020B0503020102020204" pitchFamily="34" charset="0"/>
              </a:rPr>
              <a:t>• Wildlife conservation – the centre offers a lecture on this topic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Franklin Gothic Book" panose="020B0503020102020204" pitchFamily="34" charset="0"/>
              </a:rPr>
              <a:t>• Visit birds of prey rehabilitation centre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Franklin Gothic Book" panose="020B0503020102020204" pitchFamily="34" charset="0"/>
              </a:rPr>
              <a:t>• Tree planting  </a:t>
            </a:r>
            <a:endParaRPr lang="en-GB" b="0" i="0" dirty="0">
              <a:solidFill>
                <a:srgbClr val="000000"/>
              </a:solidFill>
              <a:effectLst/>
              <a:highlight>
                <a:srgbClr val="FFFFFF"/>
              </a:highlight>
              <a:latin typeface="Segoe UI" panose="020B0502040204020203" pitchFamily="34" charset="0"/>
            </a:endParaRPr>
          </a:p>
          <a:p>
            <a:pPr algn="l" rtl="0" fontAlgn="base"/>
            <a:r>
              <a:rPr lang="en-GB" sz="1800" b="0" i="0" dirty="0">
                <a:solidFill>
                  <a:srgbClr val="000000"/>
                </a:solidFill>
                <a:effectLst/>
                <a:highlight>
                  <a:srgbClr val="FFFFFF"/>
                </a:highlight>
                <a:latin typeface="Franklin Gothic Book" panose="020B0503020102020204" pitchFamily="34" charset="0"/>
              </a:rPr>
              <a:t>• Visit Joy Adamson Museum  </a:t>
            </a:r>
          </a:p>
        </p:txBody>
      </p:sp>
    </p:spTree>
    <p:extLst>
      <p:ext uri="{BB962C8B-B14F-4D97-AF65-F5344CB8AC3E}">
        <p14:creationId xmlns:p14="http://schemas.microsoft.com/office/powerpoint/2010/main" val="14364074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4EE7EF-0CD2-F577-FCCF-320AE8579B7B}"/>
              </a:ext>
            </a:extLst>
          </p:cNvPr>
          <p:cNvPicPr>
            <a:picLocks noChangeAspect="1"/>
          </p:cNvPicPr>
          <p:nvPr/>
        </p:nvPicPr>
        <p:blipFill>
          <a:blip r:embed="rId3"/>
          <a:stretch>
            <a:fillRect/>
          </a:stretch>
        </p:blipFill>
        <p:spPr>
          <a:xfrm>
            <a:off x="0" y="2167084"/>
            <a:ext cx="12192000" cy="1505734"/>
          </a:xfrm>
          <a:prstGeom prst="rect">
            <a:avLst/>
          </a:prstGeom>
        </p:spPr>
      </p:pic>
      <p:pic>
        <p:nvPicPr>
          <p:cNvPr id="1026" name="Picture 2" descr="Elsa Conservation Trust">
            <a:extLst>
              <a:ext uri="{FF2B5EF4-FFF2-40B4-BE49-F238E27FC236}">
                <a16:creationId xmlns:a16="http://schemas.microsoft.com/office/drawing/2014/main" id="{9F4A2154-1224-E4FB-9AD8-0D826601D4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28" y="138604"/>
            <a:ext cx="5556343" cy="19447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76AE85A-1FC7-F731-1A38-2231AE5F4880}"/>
              </a:ext>
            </a:extLst>
          </p:cNvPr>
          <p:cNvPicPr>
            <a:picLocks noChangeAspect="1"/>
          </p:cNvPicPr>
          <p:nvPr/>
        </p:nvPicPr>
        <p:blipFill>
          <a:blip r:embed="rId5"/>
          <a:stretch>
            <a:fillRect/>
          </a:stretch>
        </p:blipFill>
        <p:spPr>
          <a:xfrm>
            <a:off x="-1" y="3377479"/>
            <a:ext cx="12192000" cy="3480521"/>
          </a:xfrm>
          <a:prstGeom prst="rect">
            <a:avLst/>
          </a:prstGeom>
        </p:spPr>
      </p:pic>
    </p:spTree>
    <p:extLst>
      <p:ext uri="{BB962C8B-B14F-4D97-AF65-F5344CB8AC3E}">
        <p14:creationId xmlns:p14="http://schemas.microsoft.com/office/powerpoint/2010/main" val="3444534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041283-9492-4F60-9462-54489D5BD29A}"/>
              </a:ext>
            </a:extLst>
          </p:cNvPr>
          <p:cNvPicPr>
            <a:picLocks noChangeAspect="1"/>
          </p:cNvPicPr>
          <p:nvPr/>
        </p:nvPicPr>
        <p:blipFill rotWithShape="1">
          <a:blip r:embed="rId3">
            <a:alphaModFix/>
          </a:blip>
          <a:srcRect t="8514" r="-1" b="-1"/>
          <a:stretch/>
        </p:blipFill>
        <p:spPr>
          <a:xfrm>
            <a:off x="0" y="10"/>
            <a:ext cx="12188930" cy="6857990"/>
          </a:xfrm>
          <a:prstGeom prst="rect">
            <a:avLst/>
          </a:prstGeom>
        </p:spPr>
      </p:pic>
      <p:sp>
        <p:nvSpPr>
          <p:cNvPr id="2" name="Title 1">
            <a:extLst>
              <a:ext uri="{FF2B5EF4-FFF2-40B4-BE49-F238E27FC236}">
                <a16:creationId xmlns:a16="http://schemas.microsoft.com/office/drawing/2014/main" id="{4CA3380F-FA81-4CE3-9692-2C5D64EE71A1}"/>
              </a:ext>
            </a:extLst>
          </p:cNvPr>
          <p:cNvSpPr>
            <a:spLocks noGrp="1"/>
          </p:cNvSpPr>
          <p:nvPr>
            <p:ph type="ctrTitle"/>
          </p:nvPr>
        </p:nvSpPr>
        <p:spPr>
          <a:xfrm>
            <a:off x="1122556" y="1311933"/>
            <a:ext cx="9144000" cy="3063240"/>
          </a:xfrm>
        </p:spPr>
        <p:txBody>
          <a:bodyPr>
            <a:normAutofit/>
          </a:bodyPr>
          <a:lstStyle/>
          <a:p>
            <a:pPr algn="ctr"/>
            <a:r>
              <a:rPr lang="en-GB" sz="10800" dirty="0">
                <a:solidFill>
                  <a:schemeClr val="bg1"/>
                </a:solidFill>
                <a:latin typeface="Nunito Sans Black"/>
              </a:rPr>
              <a:t>Fundraising</a:t>
            </a:r>
          </a:p>
        </p:txBody>
      </p:sp>
    </p:spTree>
    <p:extLst>
      <p:ext uri="{BB962C8B-B14F-4D97-AF65-F5344CB8AC3E}">
        <p14:creationId xmlns:p14="http://schemas.microsoft.com/office/powerpoint/2010/main" val="3332415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9A34-730C-1512-FD9E-14693C9B7182}"/>
              </a:ext>
            </a:extLst>
          </p:cNvPr>
          <p:cNvSpPr>
            <a:spLocks noGrp="1"/>
          </p:cNvSpPr>
          <p:nvPr>
            <p:ph type="title"/>
          </p:nvPr>
        </p:nvSpPr>
        <p:spPr/>
        <p:txBody>
          <a:bodyPr/>
          <a:lstStyle/>
          <a:p>
            <a:r>
              <a:rPr lang="en-GB" b="1" dirty="0">
                <a:latin typeface="Franklin Gothic Book" panose="020B0503020102020204" pitchFamily="34" charset="0"/>
              </a:rPr>
              <a:t>Fundraising – how?</a:t>
            </a:r>
          </a:p>
        </p:txBody>
      </p:sp>
      <p:sp>
        <p:nvSpPr>
          <p:cNvPr id="3" name="Content Placeholder 2">
            <a:extLst>
              <a:ext uri="{FF2B5EF4-FFF2-40B4-BE49-F238E27FC236}">
                <a16:creationId xmlns:a16="http://schemas.microsoft.com/office/drawing/2014/main" id="{18FB8B51-248E-D81C-826E-AEB64AFF26D3}"/>
              </a:ext>
            </a:extLst>
          </p:cNvPr>
          <p:cNvSpPr>
            <a:spLocks noGrp="1"/>
          </p:cNvSpPr>
          <p:nvPr>
            <p:ph idx="1"/>
          </p:nvPr>
        </p:nvSpPr>
        <p:spPr>
          <a:xfrm>
            <a:off x="838200" y="2683960"/>
            <a:ext cx="10515600" cy="4301308"/>
          </a:xfrm>
        </p:spPr>
        <p:txBody>
          <a:bodyPr numCol="2">
            <a:normAutofit/>
          </a:bodyPr>
          <a:lstStyle/>
          <a:p>
            <a:r>
              <a:rPr lang="en-GB" dirty="0">
                <a:latin typeface="Franklin Gothic Book" panose="020B0503020102020204" pitchFamily="34" charset="0"/>
              </a:rPr>
              <a:t>Support group events</a:t>
            </a:r>
          </a:p>
          <a:p>
            <a:r>
              <a:rPr lang="en-GB" dirty="0">
                <a:latin typeface="Franklin Gothic Book" panose="020B0503020102020204" pitchFamily="34" charset="0"/>
              </a:rPr>
              <a:t>Organise events</a:t>
            </a:r>
          </a:p>
          <a:p>
            <a:r>
              <a:rPr lang="en-GB" dirty="0">
                <a:latin typeface="Franklin Gothic Book" panose="020B0503020102020204" pitchFamily="34" charset="0"/>
              </a:rPr>
              <a:t>Sell tickets to events</a:t>
            </a:r>
          </a:p>
          <a:p>
            <a:r>
              <a:rPr lang="en-GB" dirty="0">
                <a:latin typeface="Franklin Gothic Book" panose="020B0503020102020204" pitchFamily="34" charset="0"/>
              </a:rPr>
              <a:t>Volunteer</a:t>
            </a:r>
          </a:p>
          <a:p>
            <a:r>
              <a:rPr lang="en-GB" dirty="0">
                <a:latin typeface="Franklin Gothic Book" panose="020B0503020102020204" pitchFamily="34" charset="0"/>
              </a:rPr>
              <a:t>Apply for funding individually</a:t>
            </a:r>
          </a:p>
          <a:p>
            <a:r>
              <a:rPr lang="en-GB" dirty="0">
                <a:latin typeface="Franklin Gothic Book" panose="020B0503020102020204" pitchFamily="34" charset="0"/>
              </a:rPr>
              <a:t>Gather sponsorship</a:t>
            </a:r>
          </a:p>
          <a:p>
            <a:r>
              <a:rPr lang="en-GB" dirty="0">
                <a:latin typeface="Franklin Gothic Book" panose="020B0503020102020204" pitchFamily="34" charset="0"/>
              </a:rPr>
              <a:t>Crowd fund</a:t>
            </a:r>
          </a:p>
          <a:p>
            <a:r>
              <a:rPr lang="en-GB" dirty="0">
                <a:latin typeface="Franklin Gothic Book" panose="020B0503020102020204" pitchFamily="34" charset="0"/>
              </a:rPr>
              <a:t>Arrange fundraising with schools/colleges/universities </a:t>
            </a:r>
          </a:p>
          <a:p>
            <a:r>
              <a:rPr lang="en-GB" dirty="0">
                <a:latin typeface="Franklin Gothic Book" panose="020B0503020102020204" pitchFamily="34" charset="0"/>
              </a:rPr>
              <a:t>Write to businesses</a:t>
            </a:r>
          </a:p>
          <a:p>
            <a:r>
              <a:rPr lang="en-GB" dirty="0">
                <a:latin typeface="Franklin Gothic Book" panose="020B0503020102020204" pitchFamily="34" charset="0"/>
              </a:rPr>
              <a:t>Work/babysit etc.</a:t>
            </a:r>
          </a:p>
          <a:p>
            <a:r>
              <a:rPr lang="en-GB" dirty="0">
                <a:latin typeface="Franklin Gothic Book" panose="020B0503020102020204" pitchFamily="34" charset="0"/>
              </a:rPr>
              <a:t>Sell items online (and reach out to friends, neighbours and family to ask for items):</a:t>
            </a:r>
          </a:p>
          <a:p>
            <a:pPr lvl="1"/>
            <a:r>
              <a:rPr lang="en-GB" dirty="0">
                <a:latin typeface="Franklin Gothic Book" panose="020B0503020102020204" pitchFamily="34" charset="0"/>
              </a:rPr>
              <a:t>Etsy</a:t>
            </a:r>
          </a:p>
          <a:p>
            <a:pPr lvl="1"/>
            <a:r>
              <a:rPr lang="en-GB" dirty="0">
                <a:latin typeface="Franklin Gothic Book" panose="020B0503020102020204" pitchFamily="34" charset="0"/>
              </a:rPr>
              <a:t>eBay</a:t>
            </a:r>
          </a:p>
          <a:p>
            <a:pPr lvl="1"/>
            <a:r>
              <a:rPr lang="en-GB" dirty="0">
                <a:latin typeface="Franklin Gothic Book" panose="020B0503020102020204" pitchFamily="34" charset="0"/>
              </a:rPr>
              <a:t>Vinted</a:t>
            </a:r>
          </a:p>
        </p:txBody>
      </p:sp>
      <p:sp>
        <p:nvSpPr>
          <p:cNvPr id="4" name="Content Placeholder 2">
            <a:extLst>
              <a:ext uri="{FF2B5EF4-FFF2-40B4-BE49-F238E27FC236}">
                <a16:creationId xmlns:a16="http://schemas.microsoft.com/office/drawing/2014/main" id="{BE40F4FE-9E91-82A1-C7E3-3ECFB6994866}"/>
              </a:ext>
            </a:extLst>
          </p:cNvPr>
          <p:cNvSpPr txBox="1">
            <a:spLocks/>
          </p:cNvSpPr>
          <p:nvPr/>
        </p:nvSpPr>
        <p:spPr>
          <a:xfrm>
            <a:off x="838200" y="1497752"/>
            <a:ext cx="10515600" cy="1085196"/>
          </a:xfrm>
          <a:prstGeom prst="rect">
            <a:avLst/>
          </a:prstGeom>
        </p:spPr>
        <p:txBody>
          <a:bodyPr vert="horz" lIns="91440" tIns="45720" rIns="91440" bIns="45720" numCol="1"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Franklin Gothic Book" panose="020B0503020102020204" pitchFamily="34" charset="0"/>
              </a:rPr>
              <a:t>We will raise funds as a group, and we will give you the resources that you need to raise funds alone. For those in need, we will help you to apply for additional funding and provide some where possible. </a:t>
            </a:r>
          </a:p>
        </p:txBody>
      </p:sp>
    </p:spTree>
    <p:extLst>
      <p:ext uri="{BB962C8B-B14F-4D97-AF65-F5344CB8AC3E}">
        <p14:creationId xmlns:p14="http://schemas.microsoft.com/office/powerpoint/2010/main" val="1593872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9083-E52E-919D-27E9-EFFA807881A0}"/>
              </a:ext>
            </a:extLst>
          </p:cNvPr>
          <p:cNvSpPr>
            <a:spLocks noGrp="1"/>
          </p:cNvSpPr>
          <p:nvPr>
            <p:ph type="title"/>
          </p:nvPr>
        </p:nvSpPr>
        <p:spPr/>
        <p:txBody>
          <a:bodyPr/>
          <a:lstStyle/>
          <a:p>
            <a:r>
              <a:rPr lang="en-GB" b="1" dirty="0">
                <a:latin typeface="Franklin Gothic Book" panose="020B0503020102020204" pitchFamily="34" charset="0"/>
              </a:rPr>
              <a:t>Fundraising – why?</a:t>
            </a:r>
          </a:p>
        </p:txBody>
      </p:sp>
      <p:sp>
        <p:nvSpPr>
          <p:cNvPr id="3" name="Content Placeholder 2">
            <a:extLst>
              <a:ext uri="{FF2B5EF4-FFF2-40B4-BE49-F238E27FC236}">
                <a16:creationId xmlns:a16="http://schemas.microsoft.com/office/drawing/2014/main" id="{5FF4E15F-C13C-577E-CEFB-781595D28FA2}"/>
              </a:ext>
            </a:extLst>
          </p:cNvPr>
          <p:cNvSpPr>
            <a:spLocks noGrp="1"/>
          </p:cNvSpPr>
          <p:nvPr>
            <p:ph idx="1"/>
          </p:nvPr>
        </p:nvSpPr>
        <p:spPr/>
        <p:txBody>
          <a:bodyPr>
            <a:normAutofit/>
          </a:bodyPr>
          <a:lstStyle/>
          <a:p>
            <a:pPr marL="0" indent="0" rtl="0">
              <a:spcBef>
                <a:spcPts val="0"/>
              </a:spcBef>
              <a:spcAft>
                <a:spcPts val="800"/>
              </a:spcAft>
              <a:buNone/>
            </a:pPr>
            <a:r>
              <a:rPr lang="en-GB" sz="3200" b="0" i="0" u="none" strike="noStrike" dirty="0">
                <a:solidFill>
                  <a:srgbClr val="000000"/>
                </a:solidFill>
                <a:effectLst/>
                <a:latin typeface="Franklin Gothic Book" panose="020B0503020102020204" pitchFamily="34" charset="0"/>
              </a:rPr>
              <a:t>Fundraising is an important part of an experience like this, each person is signing up to fundraise at least 50% of their total fee. You will have a more complete and worthwhile adventure if you have earned it for yourself. </a:t>
            </a:r>
          </a:p>
          <a:p>
            <a:pPr marL="0" indent="0" rtl="0">
              <a:spcBef>
                <a:spcPts val="0"/>
              </a:spcBef>
              <a:spcAft>
                <a:spcPts val="800"/>
              </a:spcAft>
              <a:buNone/>
            </a:pPr>
            <a:r>
              <a:rPr lang="en-GB" sz="3200" b="0" i="0" u="none" strike="noStrike" dirty="0">
                <a:solidFill>
                  <a:srgbClr val="000000"/>
                </a:solidFill>
                <a:effectLst/>
                <a:latin typeface="Franklin Gothic Book" panose="020B0503020102020204" pitchFamily="34" charset="0"/>
              </a:rPr>
              <a:t>This may seem like a lot now, but it is possible! We will be organising at least 1 event a month that you can sell tickets for, bring people along and help run all to hit your targets.</a:t>
            </a:r>
            <a:endParaRPr lang="en-GB" sz="4400" b="0" dirty="0">
              <a:effectLst/>
              <a:latin typeface="Franklin Gothic Book" panose="020B0503020102020204" pitchFamily="34" charset="0"/>
            </a:endParaRPr>
          </a:p>
        </p:txBody>
      </p:sp>
    </p:spTree>
    <p:extLst>
      <p:ext uri="{BB962C8B-B14F-4D97-AF65-F5344CB8AC3E}">
        <p14:creationId xmlns:p14="http://schemas.microsoft.com/office/powerpoint/2010/main" val="348252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82AF0-01D6-2059-7A7C-67795CDB60A7}"/>
              </a:ext>
            </a:extLst>
          </p:cNvPr>
          <p:cNvSpPr>
            <a:spLocks noGrp="1"/>
          </p:cNvSpPr>
          <p:nvPr>
            <p:ph type="title"/>
          </p:nvPr>
        </p:nvSpPr>
        <p:spPr>
          <a:xfrm>
            <a:off x="686834" y="1153572"/>
            <a:ext cx="3200400" cy="4461163"/>
          </a:xfrm>
        </p:spPr>
        <p:txBody>
          <a:bodyPr>
            <a:normAutofit/>
          </a:bodyPr>
          <a:lstStyle/>
          <a:p>
            <a:r>
              <a:rPr lang="en-GB">
                <a:solidFill>
                  <a:srgbClr val="FFFFFF"/>
                </a:solidFill>
              </a:rPr>
              <a:t>Agenda</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72D2C60-BAAD-DD3D-3E43-53F89415DADD}"/>
              </a:ext>
            </a:extLst>
          </p:cNvPr>
          <p:cNvSpPr>
            <a:spLocks noGrp="1"/>
          </p:cNvSpPr>
          <p:nvPr>
            <p:ph idx="1"/>
          </p:nvPr>
        </p:nvSpPr>
        <p:spPr>
          <a:xfrm>
            <a:off x="4447308" y="591344"/>
            <a:ext cx="6906491" cy="5585619"/>
          </a:xfrm>
        </p:spPr>
        <p:txBody>
          <a:bodyPr numCol="2" anchor="ctr">
            <a:normAutofit/>
          </a:bodyPr>
          <a:lstStyle/>
          <a:p>
            <a:r>
              <a:rPr lang="en-GB" dirty="0"/>
              <a:t>Intro/Background</a:t>
            </a:r>
          </a:p>
          <a:p>
            <a:r>
              <a:rPr lang="en-GB" dirty="0"/>
              <a:t>The Expedition</a:t>
            </a:r>
          </a:p>
          <a:p>
            <a:r>
              <a:rPr lang="en-GB" dirty="0"/>
              <a:t>Money and Fundraising</a:t>
            </a:r>
          </a:p>
          <a:p>
            <a:r>
              <a:rPr lang="en-GB" dirty="0"/>
              <a:t>Prepare for travel</a:t>
            </a:r>
          </a:p>
          <a:p>
            <a:r>
              <a:rPr lang="en-GB" dirty="0"/>
              <a:t>Next Steps</a:t>
            </a:r>
          </a:p>
          <a:p>
            <a:r>
              <a:rPr lang="en-GB" dirty="0"/>
              <a:t>Questions</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64947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1">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BAB588-CEEC-4771-94E6-E4271E273A82}"/>
              </a:ext>
            </a:extLst>
          </p:cNvPr>
          <p:cNvSpPr>
            <a:spLocks noGrp="1"/>
          </p:cNvSpPr>
          <p:nvPr>
            <p:ph type="title"/>
          </p:nvPr>
        </p:nvSpPr>
        <p:spPr>
          <a:xfrm>
            <a:off x="838199" y="978408"/>
            <a:ext cx="4056530" cy="1106424"/>
          </a:xfrm>
        </p:spPr>
        <p:txBody>
          <a:bodyPr>
            <a:normAutofit/>
          </a:bodyPr>
          <a:lstStyle/>
          <a:p>
            <a:r>
              <a:rPr lang="en-GB" sz="2800"/>
              <a:t>Finances</a:t>
            </a:r>
          </a:p>
        </p:txBody>
      </p:sp>
      <p:sp>
        <p:nvSpPr>
          <p:cNvPr id="23" name="Rectangle 22">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E39E0329-C947-44E6-ABB8-5E83D5ED9455}"/>
              </a:ext>
            </a:extLst>
          </p:cNvPr>
          <p:cNvSpPr>
            <a:spLocks noGrp="1"/>
          </p:cNvSpPr>
          <p:nvPr>
            <p:ph idx="1"/>
          </p:nvPr>
        </p:nvSpPr>
        <p:spPr>
          <a:xfrm>
            <a:off x="838199" y="2359152"/>
            <a:ext cx="4056530" cy="3429000"/>
          </a:xfrm>
        </p:spPr>
        <p:txBody>
          <a:bodyPr>
            <a:normAutofit fontScale="92500" lnSpcReduction="10000"/>
          </a:bodyPr>
          <a:lstStyle/>
          <a:p>
            <a:pPr>
              <a:buFont typeface="Wingdings" panose="05000000000000000000" pitchFamily="2" charset="2"/>
              <a:buChar char="Ø"/>
            </a:pPr>
            <a:r>
              <a:rPr lang="en-GB" sz="1700" dirty="0"/>
              <a:t>The cost of the expedition is </a:t>
            </a:r>
            <a:r>
              <a:rPr lang="en-GB" sz="1700" b="1" dirty="0"/>
              <a:t>up to </a:t>
            </a:r>
            <a:r>
              <a:rPr lang="en-GB" sz="1700" dirty="0"/>
              <a:t>£3000</a:t>
            </a:r>
          </a:p>
          <a:p>
            <a:pPr>
              <a:buFont typeface="Wingdings" panose="05000000000000000000" pitchFamily="2" charset="2"/>
              <a:buChar char="Ø"/>
            </a:pPr>
            <a:endParaRPr lang="en-GB" sz="1700" dirty="0"/>
          </a:p>
          <a:p>
            <a:pPr>
              <a:buFont typeface="Wingdings" panose="05000000000000000000" pitchFamily="2" charset="2"/>
              <a:buChar char="Ø"/>
            </a:pPr>
            <a:r>
              <a:rPr lang="en-GB" sz="1700" dirty="0"/>
              <a:t>This can be made up of money paid by or money earned through fundraising</a:t>
            </a:r>
          </a:p>
          <a:p>
            <a:pPr>
              <a:buFont typeface="Wingdings" panose="05000000000000000000" pitchFamily="2" charset="2"/>
              <a:buChar char="Ø"/>
            </a:pPr>
            <a:endParaRPr lang="en-GB" sz="1700" dirty="0"/>
          </a:p>
          <a:p>
            <a:pPr>
              <a:buFont typeface="Wingdings" panose="05000000000000000000" pitchFamily="2" charset="2"/>
              <a:buChar char="Ø"/>
            </a:pPr>
            <a:r>
              <a:rPr lang="en-GB" sz="1700" dirty="0"/>
              <a:t>We won’t let anyone miss out because of money – there is plenty of money available to support anyone who is willing to work</a:t>
            </a:r>
          </a:p>
          <a:p>
            <a:pPr>
              <a:buFont typeface="Wingdings" panose="05000000000000000000" pitchFamily="2" charset="2"/>
              <a:buChar char="Ø"/>
            </a:pPr>
            <a:endParaRPr lang="en-GB" sz="1700" dirty="0"/>
          </a:p>
          <a:p>
            <a:pPr>
              <a:buFont typeface="Wingdings" panose="05000000000000000000" pitchFamily="2" charset="2"/>
              <a:buChar char="Ø"/>
            </a:pPr>
            <a:r>
              <a:rPr lang="en-GB" sz="1700" dirty="0"/>
              <a:t>Everyone will receive regular updates so that you know exactly where you are up to with your fundraising and payments</a:t>
            </a:r>
          </a:p>
          <a:p>
            <a:pPr>
              <a:buFont typeface="Wingdings" panose="05000000000000000000" pitchFamily="2" charset="2"/>
              <a:buChar char="Ø"/>
            </a:pPr>
            <a:endParaRPr lang="en-GB" sz="1700" dirty="0"/>
          </a:p>
        </p:txBody>
      </p:sp>
      <p:pic>
        <p:nvPicPr>
          <p:cNvPr id="9" name="Picture 8">
            <a:extLst>
              <a:ext uri="{FF2B5EF4-FFF2-40B4-BE49-F238E27FC236}">
                <a16:creationId xmlns:a16="http://schemas.microsoft.com/office/drawing/2014/main" id="{D0876B6F-779A-7B42-E243-1747CB33D023}"/>
              </a:ext>
            </a:extLst>
          </p:cNvPr>
          <p:cNvPicPr>
            <a:picLocks noChangeAspect="1"/>
          </p:cNvPicPr>
          <p:nvPr/>
        </p:nvPicPr>
        <p:blipFill>
          <a:blip r:embed="rId3"/>
          <a:stretch>
            <a:fillRect/>
          </a:stretch>
        </p:blipFill>
        <p:spPr>
          <a:xfrm>
            <a:off x="5846705" y="612062"/>
            <a:ext cx="2873668" cy="2248644"/>
          </a:xfrm>
          <a:prstGeom prst="rect">
            <a:avLst/>
          </a:prstGeom>
        </p:spPr>
      </p:pic>
      <p:pic>
        <p:nvPicPr>
          <p:cNvPr id="4" name="Picture 3">
            <a:extLst>
              <a:ext uri="{FF2B5EF4-FFF2-40B4-BE49-F238E27FC236}">
                <a16:creationId xmlns:a16="http://schemas.microsoft.com/office/drawing/2014/main" id="{15126B11-63CB-1ADB-7467-AE2126FB27B8}"/>
              </a:ext>
            </a:extLst>
          </p:cNvPr>
          <p:cNvPicPr>
            <a:picLocks noChangeAspect="1"/>
          </p:cNvPicPr>
          <p:nvPr/>
        </p:nvPicPr>
        <p:blipFill>
          <a:blip r:embed="rId4"/>
          <a:stretch>
            <a:fillRect/>
          </a:stretch>
        </p:blipFill>
        <p:spPr>
          <a:xfrm>
            <a:off x="8962365" y="656800"/>
            <a:ext cx="2873668" cy="2155251"/>
          </a:xfrm>
          <a:prstGeom prst="rect">
            <a:avLst/>
          </a:prstGeom>
        </p:spPr>
      </p:pic>
      <p:pic>
        <p:nvPicPr>
          <p:cNvPr id="7" name="Picture 6">
            <a:extLst>
              <a:ext uri="{FF2B5EF4-FFF2-40B4-BE49-F238E27FC236}">
                <a16:creationId xmlns:a16="http://schemas.microsoft.com/office/drawing/2014/main" id="{E0E68C59-7CF3-69EE-C492-6B54FB17C488}"/>
              </a:ext>
            </a:extLst>
          </p:cNvPr>
          <p:cNvPicPr>
            <a:picLocks noChangeAspect="1"/>
          </p:cNvPicPr>
          <p:nvPr/>
        </p:nvPicPr>
        <p:blipFill>
          <a:blip r:embed="rId5"/>
          <a:stretch>
            <a:fillRect/>
          </a:stretch>
        </p:blipFill>
        <p:spPr>
          <a:xfrm>
            <a:off x="5846705" y="3470176"/>
            <a:ext cx="5989328" cy="2335837"/>
          </a:xfrm>
          <a:prstGeom prst="rect">
            <a:avLst/>
          </a:prstGeom>
        </p:spPr>
      </p:pic>
    </p:spTree>
    <p:extLst>
      <p:ext uri="{BB962C8B-B14F-4D97-AF65-F5344CB8AC3E}">
        <p14:creationId xmlns:p14="http://schemas.microsoft.com/office/powerpoint/2010/main" val="3913457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1DB9A0-9AA6-E7DC-066F-6B91AEB4CD13}"/>
              </a:ext>
            </a:extLst>
          </p:cNvPr>
          <p:cNvPicPr>
            <a:picLocks noChangeAspect="1"/>
          </p:cNvPicPr>
          <p:nvPr/>
        </p:nvPicPr>
        <p:blipFill>
          <a:blip r:embed="rId3"/>
          <a:stretch>
            <a:fillRect/>
          </a:stretch>
        </p:blipFill>
        <p:spPr>
          <a:xfrm>
            <a:off x="3216896" y="288485"/>
            <a:ext cx="6125113" cy="592604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77F5556-6091-525B-FDE8-9EE195526842}"/>
              </a:ext>
            </a:extLst>
          </p:cNvPr>
          <p:cNvSpPr txBox="1"/>
          <p:nvPr/>
        </p:nvSpPr>
        <p:spPr>
          <a:xfrm>
            <a:off x="1069086" y="6213101"/>
            <a:ext cx="11718258" cy="646331"/>
          </a:xfrm>
          <a:prstGeom prst="rect">
            <a:avLst/>
          </a:prstGeom>
          <a:noFill/>
        </p:spPr>
        <p:txBody>
          <a:bodyPr wrap="square">
            <a:spAutoFit/>
          </a:bodyPr>
          <a:lstStyle/>
          <a:p>
            <a:r>
              <a:rPr lang="en-GB" b="1" dirty="0"/>
              <a:t>Review these files and find fundraising information here - </a:t>
            </a:r>
            <a:r>
              <a:rPr lang="en-GB" b="1" dirty="0">
                <a:hlinkClick r:id="rId4"/>
              </a:rPr>
              <a:t>https://drive.google.com/drive/folders/1aC_9ufGii3z4TXiGSbKCcgOfohoGTy9Q?usp=drive_link</a:t>
            </a:r>
            <a:endParaRPr lang="en-GB" b="1" dirty="0"/>
          </a:p>
        </p:txBody>
      </p:sp>
    </p:spTree>
    <p:extLst>
      <p:ext uri="{BB962C8B-B14F-4D97-AF65-F5344CB8AC3E}">
        <p14:creationId xmlns:p14="http://schemas.microsoft.com/office/powerpoint/2010/main" val="1876193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8AC1-9ACD-4A02-8BBE-38794D7BAC43}"/>
              </a:ext>
            </a:extLst>
          </p:cNvPr>
          <p:cNvSpPr>
            <a:spLocks noGrp="1"/>
          </p:cNvSpPr>
          <p:nvPr>
            <p:ph type="title"/>
          </p:nvPr>
        </p:nvSpPr>
        <p:spPr>
          <a:xfrm>
            <a:off x="740546" y="196450"/>
            <a:ext cx="10515600" cy="1325563"/>
          </a:xfrm>
        </p:spPr>
        <p:txBody>
          <a:bodyPr/>
          <a:lstStyle/>
          <a:p>
            <a:r>
              <a:rPr lang="en-GB" dirty="0">
                <a:latin typeface="Nunito Sans Black"/>
              </a:rPr>
              <a:t>Grants and financial assistance</a:t>
            </a:r>
          </a:p>
        </p:txBody>
      </p:sp>
      <p:sp>
        <p:nvSpPr>
          <p:cNvPr id="3" name="Content Placeholder 2">
            <a:extLst>
              <a:ext uri="{FF2B5EF4-FFF2-40B4-BE49-F238E27FC236}">
                <a16:creationId xmlns:a16="http://schemas.microsoft.com/office/drawing/2014/main" id="{6CA7F38F-E507-447E-8EA5-A9659EFAA62A}"/>
              </a:ext>
            </a:extLst>
          </p:cNvPr>
          <p:cNvSpPr>
            <a:spLocks noGrp="1"/>
          </p:cNvSpPr>
          <p:nvPr>
            <p:ph idx="1"/>
          </p:nvPr>
        </p:nvSpPr>
        <p:spPr>
          <a:xfrm>
            <a:off x="838200" y="1806795"/>
            <a:ext cx="3700346" cy="3786145"/>
          </a:xfrm>
        </p:spPr>
        <p:txBody>
          <a:bodyPr/>
          <a:lstStyle/>
          <a:p>
            <a:pPr marL="0" indent="0">
              <a:buNone/>
            </a:pPr>
            <a:r>
              <a:rPr lang="en-GB" b="1" u="sng" dirty="0">
                <a:latin typeface="Nunito Sans Black"/>
              </a:rPr>
              <a:t>SOME </a:t>
            </a:r>
            <a:r>
              <a:rPr lang="en-GB" b="1" dirty="0">
                <a:latin typeface="Nunito Sans Black"/>
              </a:rPr>
              <a:t>g</a:t>
            </a:r>
            <a:r>
              <a:rPr lang="en-GB" dirty="0">
                <a:latin typeface="Nunito Sans Black"/>
              </a:rPr>
              <a:t>rants to support members in financial hardship to take part in international events</a:t>
            </a:r>
          </a:p>
        </p:txBody>
      </p:sp>
      <p:graphicFrame>
        <p:nvGraphicFramePr>
          <p:cNvPr id="4" name="Table 3">
            <a:extLst>
              <a:ext uri="{FF2B5EF4-FFF2-40B4-BE49-F238E27FC236}">
                <a16:creationId xmlns:a16="http://schemas.microsoft.com/office/drawing/2014/main" id="{B7341D1C-1B7F-48BF-A8EA-2773D6EDA02C}"/>
              </a:ext>
            </a:extLst>
          </p:cNvPr>
          <p:cNvGraphicFramePr>
            <a:graphicFrameLocks noGrp="1"/>
          </p:cNvGraphicFramePr>
          <p:nvPr>
            <p:extLst>
              <p:ext uri="{D42A27DB-BD31-4B8C-83A1-F6EECF244321}">
                <p14:modId xmlns:p14="http://schemas.microsoft.com/office/powerpoint/2010/main" val="1537443588"/>
              </p:ext>
            </p:extLst>
          </p:nvPr>
        </p:nvGraphicFramePr>
        <p:xfrm>
          <a:off x="4738777" y="1522013"/>
          <a:ext cx="6988591" cy="4931994"/>
        </p:xfrm>
        <a:graphic>
          <a:graphicData uri="http://schemas.openxmlformats.org/drawingml/2006/table">
            <a:tbl>
              <a:tblPr firstRow="1" firstCol="1" bandRow="1"/>
              <a:tblGrid>
                <a:gridCol w="6988591">
                  <a:extLst>
                    <a:ext uri="{9D8B030D-6E8A-4147-A177-3AD203B41FA5}">
                      <a16:colId xmlns:a16="http://schemas.microsoft.com/office/drawing/2014/main" val="936136464"/>
                    </a:ext>
                  </a:extLst>
                </a:gridCol>
              </a:tblGrid>
              <a:tr h="839979">
                <a:tc>
                  <a:txBody>
                    <a:bodyPr/>
                    <a:lstStyle/>
                    <a:p>
                      <a:pPr marL="0" marR="0" algn="l" fontAlgn="t">
                        <a:lnSpc>
                          <a:spcPct val="107000"/>
                        </a:lnSpc>
                        <a:spcBef>
                          <a:spcPts val="0"/>
                        </a:spcBef>
                        <a:spcAft>
                          <a:spcPts val="0"/>
                        </a:spcAft>
                      </a:pPr>
                      <a:r>
                        <a:rPr lang="en-GB" sz="1600" b="0" i="0" u="none" strike="noStrike" dirty="0">
                          <a:effectLst/>
                          <a:latin typeface="Nunito Sans Black"/>
                          <a:ea typeface="Calibri" panose="020F0502020204030204" pitchFamily="34" charset="0"/>
                          <a:cs typeface="Times New Roman" panose="02020603050405020304" pitchFamily="18" charset="0"/>
                        </a:rPr>
                        <a:t>Young Explorers’ Trust </a:t>
                      </a:r>
                      <a:endParaRPr lang="en-GB" sz="2600" b="0" i="0" u="none" strike="noStrike" dirty="0">
                        <a:effectLst/>
                        <a:latin typeface="Nunito Sans Black"/>
                      </a:endParaRPr>
                    </a:p>
                    <a:p>
                      <a:pPr marL="347472" marR="0" indent="-347472" algn="l" fontAlgn="t">
                        <a:lnSpc>
                          <a:spcPct val="107000"/>
                        </a:lnSpc>
                        <a:spcBef>
                          <a:spcPts val="0"/>
                        </a:spcBef>
                        <a:spcAft>
                          <a:spcPts val="0"/>
                        </a:spcAft>
                      </a:pPr>
                      <a:r>
                        <a:rPr lang="en-GB" sz="1600" b="0" i="0" u="none" strike="noStrike" dirty="0">
                          <a:effectLst/>
                          <a:latin typeface="Nunito Sans Black"/>
                          <a:ea typeface="Calibri" panose="020F0502020204030204" pitchFamily="34" charset="0"/>
                          <a:cs typeface="Times New Roman" panose="02020603050405020304" pitchFamily="18" charset="0"/>
                        </a:rPr>
                        <a:t>Numerous awards aimed at overseas expeditions for young people </a:t>
                      </a:r>
                      <a:endParaRPr lang="en-GB" sz="2600" b="0" i="0" u="none" strike="noStrike" dirty="0">
                        <a:effectLst/>
                        <a:latin typeface="Nunito Sans Black"/>
                      </a:endParaRPr>
                    </a:p>
                    <a:p>
                      <a:pPr marL="0" marR="0" algn="l" fontAlgn="t">
                        <a:lnSpc>
                          <a:spcPct val="107000"/>
                        </a:lnSpc>
                        <a:spcBef>
                          <a:spcPts val="0"/>
                        </a:spcBef>
                        <a:spcAft>
                          <a:spcPts val="0"/>
                        </a:spcAft>
                      </a:pPr>
                      <a:r>
                        <a:rPr lang="en-GB" sz="1600" b="0" i="0" u="sng" strike="noStrike" dirty="0">
                          <a:solidFill>
                            <a:srgbClr val="0000FF"/>
                          </a:solidFill>
                          <a:effectLst/>
                          <a:latin typeface="Nunito Sans Black"/>
                          <a:ea typeface="Calibri" panose="020F0502020204030204" pitchFamily="34" charset="0"/>
                          <a:cs typeface="Times New Roman" panose="02020603050405020304" pitchFamily="18" charset="0"/>
                          <a:hlinkClick r:id="rId3"/>
                        </a:rPr>
                        <a:t>https://www.theyet.org/what-we-do/grant-awards/#guide-to-awards</a:t>
                      </a:r>
                      <a:endParaRPr lang="en-GB" sz="2600" b="0" i="0" u="none" strike="noStrike" dirty="0">
                        <a:effectLst/>
                        <a:latin typeface="Nunito Sans Black"/>
                      </a:endParaRPr>
                    </a:p>
                  </a:txBody>
                  <a:tcPr marL="98869" marR="98869" marT="13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335580"/>
                  </a:ext>
                </a:extLst>
              </a:tr>
              <a:tr h="792932">
                <a:tc>
                  <a:txBody>
                    <a:bodyPr/>
                    <a:lstStyle/>
                    <a:p>
                      <a:pPr marL="0" marR="0" algn="l" fontAlgn="t">
                        <a:lnSpc>
                          <a:spcPct val="107000"/>
                        </a:lnSpc>
                        <a:spcBef>
                          <a:spcPts val="0"/>
                        </a:spcBef>
                        <a:spcAft>
                          <a:spcPts val="0"/>
                        </a:spcAft>
                      </a:pPr>
                      <a:r>
                        <a:rPr lang="en-GB" sz="1600" b="0" i="0" u="none" strike="noStrike" dirty="0" err="1">
                          <a:effectLst/>
                          <a:latin typeface="Nunito Sans Black"/>
                          <a:ea typeface="Calibri" panose="020F0502020204030204" pitchFamily="34" charset="0"/>
                          <a:cs typeface="Times New Roman" panose="02020603050405020304" pitchFamily="18" charset="0"/>
                        </a:rPr>
                        <a:t>Timmissarktok</a:t>
                      </a:r>
                      <a:r>
                        <a:rPr lang="en-GB" sz="1600" b="0" i="0" u="none" strike="noStrike" dirty="0">
                          <a:effectLst/>
                          <a:latin typeface="Nunito Sans Black"/>
                          <a:ea typeface="Calibri" panose="020F0502020204030204" pitchFamily="34" charset="0"/>
                          <a:cs typeface="Times New Roman" panose="02020603050405020304" pitchFamily="18" charset="0"/>
                        </a:rPr>
                        <a:t> Foundation “Grants for Exploration”</a:t>
                      </a:r>
                      <a:endParaRPr lang="en-GB" sz="2600" b="0" i="0" u="none" strike="noStrike" dirty="0">
                        <a:effectLst/>
                        <a:latin typeface="Nunito Sans Black"/>
                      </a:endParaRPr>
                    </a:p>
                    <a:p>
                      <a:pPr marL="0" marR="0" algn="l" fontAlgn="t">
                        <a:lnSpc>
                          <a:spcPct val="107000"/>
                        </a:lnSpc>
                        <a:spcBef>
                          <a:spcPts val="0"/>
                        </a:spcBef>
                        <a:spcAft>
                          <a:spcPts val="0"/>
                        </a:spcAft>
                      </a:pPr>
                      <a:r>
                        <a:rPr lang="en-GB" sz="1600" b="0" i="0" u="sng" strike="noStrike" dirty="0">
                          <a:solidFill>
                            <a:srgbClr val="0000FF"/>
                          </a:solidFill>
                          <a:effectLst/>
                          <a:latin typeface="Nunito Sans Black"/>
                          <a:ea typeface="Calibri" panose="020F0502020204030204" pitchFamily="34" charset="0"/>
                          <a:cs typeface="Times New Roman" panose="02020603050405020304" pitchFamily="18" charset="0"/>
                          <a:hlinkClick r:id="rId4"/>
                        </a:rPr>
                        <a:t>http://www.timmissartok.com/</a:t>
                      </a:r>
                      <a:endParaRPr lang="en-GB" sz="2600" b="0" i="0" u="none" strike="noStrike" dirty="0">
                        <a:effectLst/>
                        <a:latin typeface="Nunito Sans Black"/>
                      </a:endParaRPr>
                    </a:p>
                  </a:txBody>
                  <a:tcPr marL="98869" marR="98869" marT="13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5647766"/>
                  </a:ext>
                </a:extLst>
              </a:tr>
              <a:tr h="792932">
                <a:tc>
                  <a:txBody>
                    <a:bodyPr/>
                    <a:lstStyle/>
                    <a:p>
                      <a:pPr marL="0" marR="0" algn="l" fontAlgn="t">
                        <a:lnSpc>
                          <a:spcPct val="107000"/>
                        </a:lnSpc>
                        <a:spcBef>
                          <a:spcPts val="0"/>
                        </a:spcBef>
                        <a:spcAft>
                          <a:spcPts val="0"/>
                        </a:spcAft>
                      </a:pPr>
                      <a:r>
                        <a:rPr lang="en-GB" sz="1600" b="0" i="0" u="none" strike="noStrike" dirty="0">
                          <a:effectLst/>
                          <a:latin typeface="Nunito Sans Black"/>
                          <a:ea typeface="Calibri" panose="020F0502020204030204" pitchFamily="34" charset="0"/>
                          <a:cs typeface="Times New Roman" panose="02020603050405020304" pitchFamily="18" charset="0"/>
                        </a:rPr>
                        <a:t>The RDC Foundation </a:t>
                      </a:r>
                      <a:endParaRPr lang="en-GB" sz="2600" b="0" i="0" u="none" strike="noStrike" dirty="0">
                        <a:effectLst/>
                        <a:latin typeface="Nunito Sans Black"/>
                      </a:endParaRPr>
                    </a:p>
                    <a:p>
                      <a:pPr marL="0" marR="0" algn="l" fontAlgn="t">
                        <a:lnSpc>
                          <a:spcPct val="107000"/>
                        </a:lnSpc>
                        <a:spcBef>
                          <a:spcPts val="0"/>
                        </a:spcBef>
                        <a:spcAft>
                          <a:spcPts val="0"/>
                        </a:spcAft>
                      </a:pPr>
                      <a:r>
                        <a:rPr lang="en-GB" sz="1600" b="0" i="0" u="sng" strike="noStrike" dirty="0">
                          <a:solidFill>
                            <a:srgbClr val="0000FF"/>
                          </a:solidFill>
                          <a:effectLst/>
                          <a:latin typeface="Nunito Sans Black"/>
                          <a:ea typeface="Calibri" panose="020F0502020204030204" pitchFamily="34" charset="0"/>
                          <a:cs typeface="Times New Roman" panose="02020603050405020304" pitchFamily="18" charset="0"/>
                          <a:hlinkClick r:id="rId5"/>
                        </a:rPr>
                        <a:t>http://www.rdc.foundation/</a:t>
                      </a:r>
                      <a:endParaRPr lang="en-GB" sz="2600" b="0" i="0" u="none" strike="noStrike" dirty="0">
                        <a:effectLst/>
                        <a:latin typeface="Nunito Sans Black"/>
                      </a:endParaRPr>
                    </a:p>
                  </a:txBody>
                  <a:tcPr marL="98869" marR="98869" marT="13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48593"/>
                  </a:ext>
                </a:extLst>
              </a:tr>
              <a:tr h="792932">
                <a:tc>
                  <a:txBody>
                    <a:bodyPr/>
                    <a:lstStyle/>
                    <a:p>
                      <a:pPr marL="0" marR="0" algn="l" fontAlgn="t">
                        <a:lnSpc>
                          <a:spcPct val="107000"/>
                        </a:lnSpc>
                        <a:spcBef>
                          <a:spcPts val="0"/>
                        </a:spcBef>
                        <a:spcAft>
                          <a:spcPts val="0"/>
                        </a:spcAft>
                      </a:pPr>
                      <a:r>
                        <a:rPr lang="en-GB" sz="1600" b="0" i="0" u="none" strike="noStrike" dirty="0" err="1">
                          <a:effectLst/>
                          <a:latin typeface="Nunito Sans Black"/>
                          <a:ea typeface="Calibri" panose="020F0502020204030204" pitchFamily="34" charset="0"/>
                          <a:cs typeface="Times New Roman" panose="02020603050405020304" pitchFamily="18" charset="0"/>
                        </a:rPr>
                        <a:t>Alpkit</a:t>
                      </a:r>
                      <a:r>
                        <a:rPr lang="en-GB" sz="1600" b="0" i="0" u="none" strike="noStrike" dirty="0">
                          <a:effectLst/>
                          <a:latin typeface="Nunito Sans Black"/>
                          <a:ea typeface="Calibri" panose="020F0502020204030204" pitchFamily="34" charset="0"/>
                          <a:cs typeface="Times New Roman" panose="02020603050405020304" pitchFamily="18" charset="0"/>
                        </a:rPr>
                        <a:t> </a:t>
                      </a:r>
                      <a:endParaRPr lang="en-GB" sz="2600" b="0" i="0" u="none" strike="noStrike" dirty="0">
                        <a:effectLst/>
                        <a:latin typeface="Nunito Sans Black"/>
                      </a:endParaRPr>
                    </a:p>
                    <a:p>
                      <a:pPr marL="0" marR="0" algn="l" fontAlgn="t">
                        <a:lnSpc>
                          <a:spcPct val="107000"/>
                        </a:lnSpc>
                        <a:spcBef>
                          <a:spcPts val="0"/>
                        </a:spcBef>
                        <a:spcAft>
                          <a:spcPts val="0"/>
                        </a:spcAft>
                      </a:pPr>
                      <a:r>
                        <a:rPr lang="en-GB" sz="1600" b="0" i="0" u="sng" strike="noStrike" dirty="0">
                          <a:solidFill>
                            <a:srgbClr val="0000FF"/>
                          </a:solidFill>
                          <a:effectLst/>
                          <a:latin typeface="Nunito Sans Black"/>
                          <a:ea typeface="Calibri" panose="020F0502020204030204" pitchFamily="34" charset="0"/>
                          <a:cs typeface="Times New Roman" panose="02020603050405020304" pitchFamily="18" charset="0"/>
                          <a:hlinkClick r:id="rId6"/>
                        </a:rPr>
                        <a:t>https://alpkit.com/pages/foundation</a:t>
                      </a:r>
                      <a:endParaRPr lang="en-GB" sz="2600" b="0" i="0" u="none" strike="noStrike" dirty="0">
                        <a:effectLst/>
                        <a:latin typeface="Nunito Sans Black"/>
                      </a:endParaRPr>
                    </a:p>
                  </a:txBody>
                  <a:tcPr marL="98869" marR="98869" marT="13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86525"/>
                  </a:ext>
                </a:extLst>
              </a:tr>
              <a:tr h="699283">
                <a:tc>
                  <a:txBody>
                    <a:bodyPr/>
                    <a:lstStyle/>
                    <a:p>
                      <a:pPr marL="0" marR="0" algn="l" fontAlgn="t">
                        <a:lnSpc>
                          <a:spcPct val="107000"/>
                        </a:lnSpc>
                        <a:spcBef>
                          <a:spcPts val="0"/>
                        </a:spcBef>
                        <a:spcAft>
                          <a:spcPts val="0"/>
                        </a:spcAft>
                      </a:pPr>
                      <a:r>
                        <a:rPr lang="en-GB" sz="1600" b="0" i="0" u="none" strike="noStrike" dirty="0">
                          <a:effectLst/>
                          <a:latin typeface="Nunito Sans Black"/>
                          <a:ea typeface="Calibri" panose="020F0502020204030204" pitchFamily="34" charset="0"/>
                          <a:cs typeface="Times New Roman" panose="02020603050405020304" pitchFamily="18" charset="0"/>
                        </a:rPr>
                        <a:t>Cam and Bear Fund</a:t>
                      </a:r>
                      <a:endParaRPr lang="en-GB" sz="2600" b="0" i="0" u="none" strike="noStrike" dirty="0">
                        <a:effectLst/>
                        <a:latin typeface="Nunito Sans Black"/>
                      </a:endParaRPr>
                    </a:p>
                    <a:p>
                      <a:pPr marL="0" marR="0" algn="l" fontAlgn="t">
                        <a:lnSpc>
                          <a:spcPct val="107000"/>
                        </a:lnSpc>
                        <a:spcBef>
                          <a:spcPts val="0"/>
                        </a:spcBef>
                        <a:spcAft>
                          <a:spcPts val="0"/>
                        </a:spcAft>
                      </a:pPr>
                      <a:r>
                        <a:rPr lang="en-GB" sz="1600" b="0" i="0" u="sng" strike="noStrike" dirty="0">
                          <a:solidFill>
                            <a:srgbClr val="0000FF"/>
                          </a:solidFill>
                          <a:effectLst/>
                          <a:latin typeface="Nunito Sans Black"/>
                          <a:ea typeface="Calibri" panose="020F0502020204030204" pitchFamily="34" charset="0"/>
                          <a:cs typeface="Times New Roman" panose="02020603050405020304" pitchFamily="18" charset="0"/>
                          <a:hlinkClick r:id="rId7"/>
                        </a:rPr>
                        <a:t>https://www.camandbearfund.com/apply</a:t>
                      </a:r>
                      <a:endParaRPr lang="en-GB" sz="2600" b="0" i="0" u="none" strike="noStrike" dirty="0">
                        <a:effectLst/>
                        <a:latin typeface="Nunito Sans Black"/>
                      </a:endParaRPr>
                    </a:p>
                  </a:txBody>
                  <a:tcPr marL="98869" marR="98869" marT="13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30836"/>
                  </a:ext>
                </a:extLst>
              </a:tr>
              <a:tr h="623793">
                <a:tc>
                  <a:txBody>
                    <a:bodyPr/>
                    <a:lstStyle/>
                    <a:p>
                      <a:pPr marL="0" marR="0" algn="l" fontAlgn="t">
                        <a:lnSpc>
                          <a:spcPct val="107000"/>
                        </a:lnSpc>
                        <a:spcBef>
                          <a:spcPts val="0"/>
                        </a:spcBef>
                        <a:spcAft>
                          <a:spcPts val="0"/>
                        </a:spcAft>
                      </a:pPr>
                      <a:r>
                        <a:rPr lang="en-GB" sz="1600" b="0" i="0" u="none" strike="noStrike" dirty="0">
                          <a:effectLst/>
                          <a:latin typeface="Nunito Sans Black"/>
                          <a:ea typeface="Calibri" panose="020F0502020204030204" pitchFamily="34" charset="0"/>
                          <a:cs typeface="Times New Roman" panose="02020603050405020304" pitchFamily="18" charset="0"/>
                        </a:rPr>
                        <a:t>Vivian Fuchs Youth Award </a:t>
                      </a:r>
                      <a:endParaRPr lang="en-GB" sz="2600" b="0" i="0" u="none" strike="noStrike" dirty="0">
                        <a:effectLst/>
                        <a:latin typeface="Nunito Sans Black"/>
                      </a:endParaRPr>
                    </a:p>
                    <a:p>
                      <a:pPr marL="0" marR="0" algn="l" fontAlgn="t">
                        <a:lnSpc>
                          <a:spcPct val="107000"/>
                        </a:lnSpc>
                        <a:spcBef>
                          <a:spcPts val="0"/>
                        </a:spcBef>
                        <a:spcAft>
                          <a:spcPts val="0"/>
                        </a:spcAft>
                      </a:pPr>
                      <a:r>
                        <a:rPr lang="en-GB" sz="1600" b="0" i="0" u="sng" strike="noStrike" dirty="0">
                          <a:solidFill>
                            <a:srgbClr val="0000FF"/>
                          </a:solidFill>
                          <a:effectLst/>
                          <a:latin typeface="Nunito Sans Black"/>
                          <a:ea typeface="Calibri" panose="020F0502020204030204" pitchFamily="34" charset="0"/>
                          <a:cs typeface="Times New Roman" panose="02020603050405020304" pitchFamily="18" charset="0"/>
                          <a:hlinkClick r:id="rId8"/>
                        </a:rPr>
                        <a:t>http://www.captainscottsociety.com/awards.html</a:t>
                      </a:r>
                      <a:endParaRPr lang="en-GB" sz="2600" b="0" i="0" u="none" strike="noStrike" dirty="0">
                        <a:effectLst/>
                        <a:latin typeface="Nunito Sans Black"/>
                      </a:endParaRPr>
                    </a:p>
                    <a:p>
                      <a:pPr marL="0" marR="0" algn="l" fontAlgn="t">
                        <a:lnSpc>
                          <a:spcPct val="107000"/>
                        </a:lnSpc>
                        <a:spcBef>
                          <a:spcPts val="0"/>
                        </a:spcBef>
                        <a:spcAft>
                          <a:spcPts val="0"/>
                        </a:spcAft>
                      </a:pPr>
                      <a:r>
                        <a:rPr lang="en-GB" sz="1600" b="0" i="0" u="none" strike="noStrike" dirty="0">
                          <a:effectLst/>
                          <a:latin typeface="Nunito Sans Black"/>
                          <a:ea typeface="Calibri" panose="020F0502020204030204" pitchFamily="34" charset="0"/>
                          <a:cs typeface="Times New Roman" panose="02020603050405020304" pitchFamily="18" charset="0"/>
                        </a:rPr>
                        <a:t> </a:t>
                      </a:r>
                      <a:endParaRPr lang="en-GB" sz="2600" b="0" i="0" u="none" strike="noStrike" dirty="0">
                        <a:effectLst/>
                        <a:latin typeface="Nunito Sans Black"/>
                      </a:endParaRPr>
                    </a:p>
                  </a:txBody>
                  <a:tcPr marL="98869" marR="98869" marT="13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056132"/>
                  </a:ext>
                </a:extLst>
              </a:tr>
            </a:tbl>
          </a:graphicData>
        </a:graphic>
      </p:graphicFrame>
    </p:spTree>
    <p:extLst>
      <p:ext uri="{BB962C8B-B14F-4D97-AF65-F5344CB8AC3E}">
        <p14:creationId xmlns:p14="http://schemas.microsoft.com/office/powerpoint/2010/main" val="2601700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6298-91B4-1B2A-FCC1-E983BE15D99D}"/>
              </a:ext>
            </a:extLst>
          </p:cNvPr>
          <p:cNvSpPr>
            <a:spLocks noGrp="1"/>
          </p:cNvSpPr>
          <p:nvPr>
            <p:ph type="title"/>
          </p:nvPr>
        </p:nvSpPr>
        <p:spPr>
          <a:xfrm>
            <a:off x="572493" y="238539"/>
            <a:ext cx="11018520" cy="1434415"/>
          </a:xfrm>
        </p:spPr>
        <p:txBody>
          <a:bodyPr anchor="b">
            <a:normAutofit/>
          </a:bodyPr>
          <a:lstStyle/>
          <a:p>
            <a:r>
              <a:rPr lang="en-GB" sz="5400"/>
              <a:t>Fit for travel</a:t>
            </a:r>
          </a:p>
        </p:txBody>
      </p:sp>
      <p:sp>
        <p:nvSpPr>
          <p:cNvPr id="4" name="Content Placeholder 2">
            <a:extLst>
              <a:ext uri="{FF2B5EF4-FFF2-40B4-BE49-F238E27FC236}">
                <a16:creationId xmlns:a16="http://schemas.microsoft.com/office/drawing/2014/main" id="{AB497306-D169-A403-9C3E-DC7E56079EAB}"/>
              </a:ext>
            </a:extLst>
          </p:cNvPr>
          <p:cNvSpPr>
            <a:spLocks noGrp="1"/>
          </p:cNvSpPr>
          <p:nvPr>
            <p:ph idx="1"/>
          </p:nvPr>
        </p:nvSpPr>
        <p:spPr>
          <a:xfrm>
            <a:off x="572493" y="2071316"/>
            <a:ext cx="6713552" cy="4119172"/>
          </a:xfrm>
        </p:spPr>
        <p:txBody>
          <a:bodyPr anchor="t">
            <a:normAutofit/>
          </a:bodyPr>
          <a:lstStyle/>
          <a:p>
            <a:pPr>
              <a:buFont typeface="Wingdings" panose="05000000000000000000" pitchFamily="2" charset="2"/>
              <a:buChar char="Ø"/>
            </a:pPr>
            <a:r>
              <a:rPr lang="en-GB" sz="3200" b="1" dirty="0"/>
              <a:t>Book at early appointment with a travel nurse</a:t>
            </a:r>
          </a:p>
          <a:p>
            <a:pPr>
              <a:buFont typeface="Wingdings" panose="05000000000000000000" pitchFamily="2" charset="2"/>
              <a:buChar char="Ø"/>
            </a:pPr>
            <a:r>
              <a:rPr lang="en-GB" sz="3200" b="1" dirty="0"/>
              <a:t>Vaccinations; personal process, not one-size</a:t>
            </a:r>
          </a:p>
          <a:p>
            <a:pPr>
              <a:buFont typeface="Wingdings" panose="05000000000000000000" pitchFamily="2" charset="2"/>
              <a:buChar char="Ø"/>
            </a:pPr>
            <a:r>
              <a:rPr lang="en-GB" sz="3200" b="1" dirty="0"/>
              <a:t>Speak to us if you want to</a:t>
            </a:r>
          </a:p>
          <a:p>
            <a:pPr>
              <a:buFont typeface="Wingdings" panose="05000000000000000000" pitchFamily="2" charset="2"/>
              <a:buChar char="Ø"/>
            </a:pPr>
            <a:r>
              <a:rPr lang="en-GB" sz="3200" b="1" dirty="0"/>
              <a:t>Don’t leave anything too late</a:t>
            </a:r>
          </a:p>
          <a:p>
            <a:pPr>
              <a:buFont typeface="Wingdings" panose="05000000000000000000" pitchFamily="2" charset="2"/>
              <a:buChar char="Ø"/>
            </a:pPr>
            <a:r>
              <a:rPr lang="en-GB" sz="3200" b="1" dirty="0"/>
              <a:t>Water purification tablets and rehydration salts</a:t>
            </a:r>
          </a:p>
          <a:p>
            <a:pPr marL="0" indent="0">
              <a:buNone/>
            </a:pPr>
            <a:endParaRPr lang="en-GB" sz="2200" b="1" dirty="0"/>
          </a:p>
        </p:txBody>
      </p:sp>
      <p:pic>
        <p:nvPicPr>
          <p:cNvPr id="2050" name="Picture 2" descr="Fit To Fly Certificate - COVID-19 PCR Swab Tests | Walk-in Clinic">
            <a:extLst>
              <a:ext uri="{FF2B5EF4-FFF2-40B4-BE49-F238E27FC236}">
                <a16:creationId xmlns:a16="http://schemas.microsoft.com/office/drawing/2014/main" id="{12832E1A-5E2B-B5A7-F976-665AA55A1D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40" r="40707"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692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4ED4B-F4DB-030D-C7A6-7B67FBF6F63F}"/>
              </a:ext>
            </a:extLst>
          </p:cNvPr>
          <p:cNvPicPr>
            <a:picLocks noChangeAspect="1"/>
          </p:cNvPicPr>
          <p:nvPr/>
        </p:nvPicPr>
        <p:blipFill>
          <a:blip r:embed="rId3"/>
          <a:stretch>
            <a:fillRect/>
          </a:stretch>
        </p:blipFill>
        <p:spPr>
          <a:xfrm>
            <a:off x="6785728" y="620903"/>
            <a:ext cx="4881966" cy="5960263"/>
          </a:xfrm>
          <a:prstGeom prst="rect">
            <a:avLst/>
          </a:prstGeom>
        </p:spPr>
      </p:pic>
      <p:sp>
        <p:nvSpPr>
          <p:cNvPr id="7" name="TextBox 6">
            <a:extLst>
              <a:ext uri="{FF2B5EF4-FFF2-40B4-BE49-F238E27FC236}">
                <a16:creationId xmlns:a16="http://schemas.microsoft.com/office/drawing/2014/main" id="{9E117E58-7B64-B451-F2C6-E2DA4F807DEC}"/>
              </a:ext>
            </a:extLst>
          </p:cNvPr>
          <p:cNvSpPr txBox="1"/>
          <p:nvPr/>
        </p:nvSpPr>
        <p:spPr>
          <a:xfrm>
            <a:off x="691299" y="1337821"/>
            <a:ext cx="6094428" cy="3970318"/>
          </a:xfrm>
          <a:prstGeom prst="rect">
            <a:avLst/>
          </a:prstGeom>
          <a:noFill/>
        </p:spPr>
        <p:txBody>
          <a:bodyPr wrap="square">
            <a:spAutoFit/>
          </a:bodyPr>
          <a:lstStyle/>
          <a:p>
            <a:pPr algn="l" fontAlgn="base">
              <a:buFont typeface="Arial" panose="020B0604020202020204" pitchFamily="34" charset="0"/>
              <a:buChar char="•"/>
            </a:pPr>
            <a:r>
              <a:rPr lang="en-GB" b="1" i="0" dirty="0">
                <a:solidFill>
                  <a:srgbClr val="000000"/>
                </a:solidFill>
                <a:effectLst/>
                <a:highlight>
                  <a:srgbClr val="FFFFFF"/>
                </a:highlight>
                <a:latin typeface="inherit"/>
              </a:rPr>
              <a:t>Confirm primary courses and boosters are up to date as recommended for life in Britain</a:t>
            </a:r>
            <a:r>
              <a:rPr lang="en-GB" b="0" i="0" dirty="0">
                <a:solidFill>
                  <a:srgbClr val="000000"/>
                </a:solidFill>
                <a:effectLst/>
                <a:highlight>
                  <a:srgbClr val="FFFFFF"/>
                </a:highlight>
                <a:latin typeface="inherit"/>
              </a:rPr>
              <a:t> - including for example, </a:t>
            </a:r>
            <a:r>
              <a:rPr lang="en-GB" b="0" i="0" u="sng" dirty="0">
                <a:solidFill>
                  <a:srgbClr val="236AAC"/>
                </a:solidFill>
                <a:effectLst/>
                <a:highlight>
                  <a:srgbClr val="FFFFFF"/>
                </a:highlight>
                <a:latin typeface="inherit"/>
                <a:hlinkClick r:id="rId4"/>
              </a:rPr>
              <a:t>seasonal flu vaccine</a:t>
            </a:r>
            <a:r>
              <a:rPr lang="en-GB" b="0" i="0" dirty="0">
                <a:solidFill>
                  <a:srgbClr val="000000"/>
                </a:solidFill>
                <a:effectLst/>
                <a:highlight>
                  <a:srgbClr val="FFFFFF"/>
                </a:highlight>
                <a:latin typeface="inherit"/>
              </a:rPr>
              <a:t> (if indicated), </a:t>
            </a:r>
            <a:r>
              <a:rPr lang="en-GB" b="0" i="0" u="sng" dirty="0">
                <a:solidFill>
                  <a:srgbClr val="236AAC"/>
                </a:solidFill>
                <a:effectLst/>
                <a:highlight>
                  <a:srgbClr val="FFFFFF"/>
                </a:highlight>
                <a:latin typeface="inherit"/>
                <a:hlinkClick r:id="rId5"/>
              </a:rPr>
              <a:t>MMR</a:t>
            </a:r>
            <a:r>
              <a:rPr lang="en-GB" b="0" i="0" dirty="0">
                <a:solidFill>
                  <a:srgbClr val="000000"/>
                </a:solidFill>
                <a:effectLst/>
                <a:highlight>
                  <a:srgbClr val="FFFFFF"/>
                </a:highlight>
                <a:latin typeface="inherit"/>
              </a:rPr>
              <a:t>, vaccines required for occupational risk of exposure, lifestyle risks and underlying medical conditions.</a:t>
            </a:r>
          </a:p>
          <a:p>
            <a:pPr algn="l" fontAlgn="base">
              <a:buFont typeface="Arial" panose="020B0604020202020204" pitchFamily="34" charset="0"/>
              <a:buChar char="•"/>
            </a:pPr>
            <a:r>
              <a:rPr lang="en-GB" b="1" i="0" dirty="0">
                <a:solidFill>
                  <a:srgbClr val="000000"/>
                </a:solidFill>
                <a:effectLst/>
                <a:highlight>
                  <a:srgbClr val="FFFFFF"/>
                </a:highlight>
                <a:latin typeface="inherit"/>
              </a:rPr>
              <a:t>Courses or boosters usually advised:</a:t>
            </a:r>
            <a:r>
              <a:rPr lang="en-GB" b="0" i="0" dirty="0">
                <a:solidFill>
                  <a:srgbClr val="000000"/>
                </a:solidFill>
                <a:effectLst/>
                <a:highlight>
                  <a:srgbClr val="FFFFFF"/>
                </a:highlight>
                <a:latin typeface="inherit"/>
              </a:rPr>
              <a:t> Diphtheria; Hepatitis A; Poliomyelitis; Tetanus.</a:t>
            </a:r>
          </a:p>
          <a:p>
            <a:pPr algn="l" fontAlgn="base">
              <a:buFont typeface="Arial" panose="020B0604020202020204" pitchFamily="34" charset="0"/>
              <a:buChar char="•"/>
            </a:pPr>
            <a:r>
              <a:rPr lang="en-GB" b="1" i="0" dirty="0">
                <a:solidFill>
                  <a:srgbClr val="000000"/>
                </a:solidFill>
                <a:effectLst/>
                <a:highlight>
                  <a:srgbClr val="FFFFFF"/>
                </a:highlight>
                <a:latin typeface="inherit"/>
              </a:rPr>
              <a:t>Other vaccines to consider:</a:t>
            </a:r>
            <a:r>
              <a:rPr lang="en-GB" b="0" i="0" dirty="0">
                <a:solidFill>
                  <a:srgbClr val="000000"/>
                </a:solidFill>
                <a:effectLst/>
                <a:highlight>
                  <a:srgbClr val="FFFFFF"/>
                </a:highlight>
                <a:latin typeface="inherit"/>
              </a:rPr>
              <a:t> Hepatitis B; Meningococcal Meningitis; Rabies; Typhoid; Yellow Fever.</a:t>
            </a:r>
          </a:p>
          <a:p>
            <a:pPr algn="l" fontAlgn="base">
              <a:buFont typeface="Arial" panose="020B0604020202020204" pitchFamily="34" charset="0"/>
              <a:buChar char="•"/>
            </a:pPr>
            <a:r>
              <a:rPr lang="en-GB" b="1" i="0" dirty="0">
                <a:solidFill>
                  <a:srgbClr val="000000"/>
                </a:solidFill>
                <a:effectLst/>
                <a:highlight>
                  <a:srgbClr val="FFFFFF"/>
                </a:highlight>
                <a:latin typeface="inherit"/>
              </a:rPr>
              <a:t>Selectively advised vaccines - only for those individuals at highest risk:</a:t>
            </a:r>
            <a:r>
              <a:rPr lang="en-GB" b="0" i="0" dirty="0">
                <a:solidFill>
                  <a:srgbClr val="000000"/>
                </a:solidFill>
                <a:effectLst/>
                <a:highlight>
                  <a:srgbClr val="FFFFFF"/>
                </a:highlight>
                <a:latin typeface="inherit"/>
              </a:rPr>
              <a:t> Cholera.</a:t>
            </a:r>
          </a:p>
          <a:p>
            <a:pPr algn="l" fontAlgn="base">
              <a:buFont typeface="Arial" panose="020B0604020202020204" pitchFamily="34" charset="0"/>
              <a:buChar char="•"/>
            </a:pPr>
            <a:r>
              <a:rPr lang="en-GB" b="1" i="0" dirty="0">
                <a:solidFill>
                  <a:srgbClr val="000000"/>
                </a:solidFill>
                <a:effectLst/>
                <a:highlight>
                  <a:srgbClr val="FFFFFF"/>
                </a:highlight>
                <a:latin typeface="inherit"/>
              </a:rPr>
              <a:t>Yellow fever vaccination certificate required</a:t>
            </a:r>
            <a:r>
              <a:rPr lang="en-GB" b="0" i="0" dirty="0">
                <a:solidFill>
                  <a:srgbClr val="000000"/>
                </a:solidFill>
                <a:effectLst/>
                <a:highlight>
                  <a:srgbClr val="FFFFFF"/>
                </a:highlight>
                <a:latin typeface="inherit"/>
              </a:rPr>
              <a:t> for travellers aged 1 year or over arriving from countries with </a:t>
            </a:r>
            <a:r>
              <a:rPr lang="en-GB" b="0" i="0" u="sng" dirty="0">
                <a:solidFill>
                  <a:srgbClr val="236AAC"/>
                </a:solidFill>
                <a:effectLst/>
                <a:highlight>
                  <a:srgbClr val="FFFFFF"/>
                </a:highlight>
                <a:latin typeface="inherit"/>
                <a:hlinkClick r:id="rId6"/>
              </a:rPr>
              <a:t>risk of yellow fever transmission</a:t>
            </a:r>
            <a:r>
              <a:rPr lang="en-GB" b="0" i="0" dirty="0">
                <a:solidFill>
                  <a:srgbClr val="000000"/>
                </a:solidFill>
                <a:effectLst/>
                <a:highlight>
                  <a:srgbClr val="FFFFFF"/>
                </a:highlight>
                <a:latin typeface="inherit"/>
              </a:rPr>
              <a:t>.</a:t>
            </a:r>
          </a:p>
        </p:txBody>
      </p:sp>
    </p:spTree>
    <p:extLst>
      <p:ext uri="{BB962C8B-B14F-4D97-AF65-F5344CB8AC3E}">
        <p14:creationId xmlns:p14="http://schemas.microsoft.com/office/powerpoint/2010/main" val="350027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5CC1-A0F8-4390-A29A-F18669EF8925}"/>
              </a:ext>
            </a:extLst>
          </p:cNvPr>
          <p:cNvSpPr>
            <a:spLocks noGrp="1"/>
          </p:cNvSpPr>
          <p:nvPr>
            <p:ph type="title"/>
          </p:nvPr>
        </p:nvSpPr>
        <p:spPr>
          <a:xfrm>
            <a:off x="635000" y="640823"/>
            <a:ext cx="3418659" cy="5583148"/>
          </a:xfrm>
        </p:spPr>
        <p:txBody>
          <a:bodyPr anchor="ctr">
            <a:normAutofit/>
          </a:bodyPr>
          <a:lstStyle/>
          <a:p>
            <a:r>
              <a:rPr lang="en-GB" sz="5400"/>
              <a:t>What next?</a:t>
            </a:r>
          </a:p>
        </p:txBody>
      </p:sp>
      <p:graphicFrame>
        <p:nvGraphicFramePr>
          <p:cNvPr id="5" name="Content Placeholder 2">
            <a:extLst>
              <a:ext uri="{FF2B5EF4-FFF2-40B4-BE49-F238E27FC236}">
                <a16:creationId xmlns:a16="http://schemas.microsoft.com/office/drawing/2014/main" id="{B7C3FC16-96DE-4A0F-A878-F07EA3B6150B}"/>
              </a:ext>
            </a:extLst>
          </p:cNvPr>
          <p:cNvGraphicFramePr>
            <a:graphicFrameLocks noGrp="1"/>
          </p:cNvGraphicFramePr>
          <p:nvPr>
            <p:ph idx="1"/>
            <p:extLst>
              <p:ext uri="{D42A27DB-BD31-4B8C-83A1-F6EECF244321}">
                <p14:modId xmlns:p14="http://schemas.microsoft.com/office/powerpoint/2010/main" val="32331563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874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BC Sport website answers your questions - BBC Sport">
            <a:extLst>
              <a:ext uri="{FF2B5EF4-FFF2-40B4-BE49-F238E27FC236}">
                <a16:creationId xmlns:a16="http://schemas.microsoft.com/office/drawing/2014/main" id="{1F7E88D2-D224-4826-A993-9F68FF9249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020" y="480060"/>
            <a:ext cx="9620250" cy="538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09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364641-4250-07B2-5E91-7AD6A51978AB}"/>
              </a:ext>
            </a:extLst>
          </p:cNvPr>
          <p:cNvPicPr>
            <a:picLocks noChangeAspect="1"/>
          </p:cNvPicPr>
          <p:nvPr/>
        </p:nvPicPr>
        <p:blipFill>
          <a:blip r:embed="rId3"/>
          <a:stretch>
            <a:fillRect/>
          </a:stretch>
        </p:blipFill>
        <p:spPr>
          <a:xfrm>
            <a:off x="0" y="1749630"/>
            <a:ext cx="12192000" cy="1718478"/>
          </a:xfrm>
          <a:prstGeom prst="rect">
            <a:avLst/>
          </a:prstGeom>
        </p:spPr>
      </p:pic>
      <p:pic>
        <p:nvPicPr>
          <p:cNvPr id="3" name="Picture 2">
            <a:extLst>
              <a:ext uri="{FF2B5EF4-FFF2-40B4-BE49-F238E27FC236}">
                <a16:creationId xmlns:a16="http://schemas.microsoft.com/office/drawing/2014/main" id="{8AF88D11-BE4E-D20A-ED3C-B78840E72AC6}"/>
              </a:ext>
            </a:extLst>
          </p:cNvPr>
          <p:cNvPicPr>
            <a:picLocks noChangeAspect="1"/>
          </p:cNvPicPr>
          <p:nvPr/>
        </p:nvPicPr>
        <p:blipFill>
          <a:blip r:embed="rId4"/>
          <a:stretch>
            <a:fillRect/>
          </a:stretch>
        </p:blipFill>
        <p:spPr>
          <a:xfrm>
            <a:off x="208583" y="3075324"/>
            <a:ext cx="5803153" cy="3352800"/>
          </a:xfrm>
          <a:prstGeom prst="rect">
            <a:avLst/>
          </a:prstGeom>
        </p:spPr>
      </p:pic>
      <p:pic>
        <p:nvPicPr>
          <p:cNvPr id="6" name="Picture 5">
            <a:extLst>
              <a:ext uri="{FF2B5EF4-FFF2-40B4-BE49-F238E27FC236}">
                <a16:creationId xmlns:a16="http://schemas.microsoft.com/office/drawing/2014/main" id="{80D9FB7B-6D13-A532-A4CA-C1526A0DEBAA}"/>
              </a:ext>
            </a:extLst>
          </p:cNvPr>
          <p:cNvPicPr>
            <a:picLocks noChangeAspect="1"/>
          </p:cNvPicPr>
          <p:nvPr/>
        </p:nvPicPr>
        <p:blipFill>
          <a:blip r:embed="rId5"/>
          <a:stretch>
            <a:fillRect/>
          </a:stretch>
        </p:blipFill>
        <p:spPr>
          <a:xfrm>
            <a:off x="6096000" y="3057404"/>
            <a:ext cx="5921986" cy="3352801"/>
          </a:xfrm>
          <a:prstGeom prst="rect">
            <a:avLst/>
          </a:prstGeom>
        </p:spPr>
      </p:pic>
      <p:sp>
        <p:nvSpPr>
          <p:cNvPr id="2" name="TextBox 1">
            <a:extLst>
              <a:ext uri="{FF2B5EF4-FFF2-40B4-BE49-F238E27FC236}">
                <a16:creationId xmlns:a16="http://schemas.microsoft.com/office/drawing/2014/main" id="{FFF96ED4-AA99-82B6-B44D-1FC089411F3F}"/>
              </a:ext>
            </a:extLst>
          </p:cNvPr>
          <p:cNvSpPr txBox="1"/>
          <p:nvPr/>
        </p:nvSpPr>
        <p:spPr>
          <a:xfrm>
            <a:off x="311085" y="263951"/>
            <a:ext cx="11594969" cy="1200329"/>
          </a:xfrm>
          <a:prstGeom prst="rect">
            <a:avLst/>
          </a:prstGeom>
          <a:noFill/>
        </p:spPr>
        <p:txBody>
          <a:bodyPr wrap="square" rtlCol="0">
            <a:spAutoFit/>
          </a:bodyPr>
          <a:lstStyle/>
          <a:p>
            <a:r>
              <a:rPr lang="en-GB" b="1" dirty="0"/>
              <a:t>EVERYONE WHO SIGNS UP WILL BE GIVEN ACCESS TO THE FOLDERS WITH FUNDRAISING INFO. THE DETAILS ATTACHED TO THE EMAIL WILL ALSO BE AVIALALBE.</a:t>
            </a:r>
          </a:p>
          <a:p>
            <a:endParaRPr lang="en-GB" b="1" dirty="0"/>
          </a:p>
          <a:p>
            <a:r>
              <a:rPr lang="en-GB" b="1" dirty="0"/>
              <a:t>Read the Ts and Cs doc and the FAQs doc! The Ts and Cs must be signed and returned to join the expedition.  </a:t>
            </a:r>
          </a:p>
        </p:txBody>
      </p:sp>
    </p:spTree>
    <p:extLst>
      <p:ext uri="{BB962C8B-B14F-4D97-AF65-F5344CB8AC3E}">
        <p14:creationId xmlns:p14="http://schemas.microsoft.com/office/powerpoint/2010/main" val="2750668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16713-B94B-8B54-3202-FE88AD942D7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7626721-4411-E9FB-95A5-F338FCB9BBB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75D3BC5-084C-7565-A075-4162F8AC2D2C}"/>
              </a:ext>
            </a:extLst>
          </p:cNvPr>
          <p:cNvPicPr>
            <a:picLocks noChangeAspect="1"/>
          </p:cNvPicPr>
          <p:nvPr/>
        </p:nvPicPr>
        <p:blipFill>
          <a:blip r:embed="rId3"/>
          <a:stretch>
            <a:fillRect/>
          </a:stretch>
        </p:blipFill>
        <p:spPr>
          <a:xfrm>
            <a:off x="0" y="168349"/>
            <a:ext cx="12192000" cy="6521302"/>
          </a:xfrm>
          <a:prstGeom prst="rect">
            <a:avLst/>
          </a:prstGeom>
        </p:spPr>
      </p:pic>
      <p:sp>
        <p:nvSpPr>
          <p:cNvPr id="4" name="Rectangle 3">
            <a:extLst>
              <a:ext uri="{FF2B5EF4-FFF2-40B4-BE49-F238E27FC236}">
                <a16:creationId xmlns:a16="http://schemas.microsoft.com/office/drawing/2014/main" id="{D1721127-731A-0F9A-DD9E-3037E7C3CBBA}"/>
              </a:ext>
            </a:extLst>
          </p:cNvPr>
          <p:cNvSpPr/>
          <p:nvPr/>
        </p:nvSpPr>
        <p:spPr>
          <a:xfrm>
            <a:off x="1" y="5855413"/>
            <a:ext cx="12192000" cy="1200329"/>
          </a:xfrm>
          <a:prstGeom prst="rect">
            <a:avLst/>
          </a:prstGeom>
          <a:solidFill>
            <a:schemeClr val="bg1"/>
          </a:solid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The Expedition Leader Team will include the Monday night team, Ann and Steve from trekMountains plus others</a:t>
            </a:r>
          </a:p>
        </p:txBody>
      </p:sp>
    </p:spTree>
    <p:extLst>
      <p:ext uri="{BB962C8B-B14F-4D97-AF65-F5344CB8AC3E}">
        <p14:creationId xmlns:p14="http://schemas.microsoft.com/office/powerpoint/2010/main" val="62606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AB9CCC-7894-4A8B-9D68-970E609309C6}"/>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43467" y="2495805"/>
            <a:ext cx="5294716" cy="1866388"/>
          </a:xfrm>
          <a:prstGeom prst="rect">
            <a:avLst/>
          </a:prstGeom>
          <a:noFill/>
        </p:spPr>
      </p:pic>
      <p:pic>
        <p:nvPicPr>
          <p:cNvPr id="5" name="Picture 4">
            <a:extLst>
              <a:ext uri="{FF2B5EF4-FFF2-40B4-BE49-F238E27FC236}">
                <a16:creationId xmlns:a16="http://schemas.microsoft.com/office/drawing/2014/main" id="{767CA846-5869-47D7-8098-84BD4FE70E55}"/>
              </a:ext>
            </a:extLst>
          </p:cNvPr>
          <p:cNvPicPr>
            <a:picLocks noChangeAspect="1"/>
          </p:cNvPicPr>
          <p:nvPr/>
        </p:nvPicPr>
        <p:blipFill>
          <a:blip r:embed="rId4"/>
          <a:stretch>
            <a:fillRect/>
          </a:stretch>
        </p:blipFill>
        <p:spPr>
          <a:xfrm>
            <a:off x="6253817" y="2178124"/>
            <a:ext cx="5294715" cy="2501752"/>
          </a:xfrm>
          <a:prstGeom prst="rect">
            <a:avLst/>
          </a:prstGeom>
        </p:spPr>
      </p:pic>
      <p:sp>
        <p:nvSpPr>
          <p:cNvPr id="2" name="Rectangle 1">
            <a:extLst>
              <a:ext uri="{FF2B5EF4-FFF2-40B4-BE49-F238E27FC236}">
                <a16:creationId xmlns:a16="http://schemas.microsoft.com/office/drawing/2014/main" id="{1A51D715-D76C-A267-886C-9E1A5C44687E}"/>
              </a:ext>
            </a:extLst>
          </p:cNvPr>
          <p:cNvSpPr/>
          <p:nvPr/>
        </p:nvSpPr>
        <p:spPr>
          <a:xfrm>
            <a:off x="0" y="4933787"/>
            <a:ext cx="11916697" cy="1200329"/>
          </a:xfrm>
          <a:prstGeom prst="rect">
            <a:avLst/>
          </a:prstGeom>
          <a:solidFill>
            <a:schemeClr val="bg1"/>
          </a:solidFill>
        </p:spPr>
        <p:txBody>
          <a:bodyPr wrap="squar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Ann delivers expeditions to amazing parts of the world year-round for private clients, schools and youth groups. We have worked with Ann successfully in India and Morocco.</a:t>
            </a:r>
          </a:p>
          <a:p>
            <a:pPr algn="ctr"/>
            <a:r>
              <a:rPr lang="en-GB" sz="2400" dirty="0">
                <a:hlinkClick r:id="rId5"/>
              </a:rPr>
              <a:t>Welcome to trekMountains | trekMountains</a:t>
            </a:r>
            <a:r>
              <a:rPr lang="en-GB" sz="2400" dirty="0"/>
              <a:t> - </a:t>
            </a:r>
            <a:r>
              <a:rPr lang="en-GB" sz="2400" dirty="0">
                <a:hlinkClick r:id="rId5"/>
              </a:rPr>
              <a:t>https://www.trekmountains.com/</a:t>
            </a:r>
            <a:r>
              <a:rPr lang="en-GB" sz="2400" dirty="0"/>
              <a:t> </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22867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C:\Users\Owner\Pictures\Namibia Part 1\DSC_0526.JPG">
            <a:extLst>
              <a:ext uri="{FF2B5EF4-FFF2-40B4-BE49-F238E27FC236}">
                <a16:creationId xmlns:a16="http://schemas.microsoft.com/office/drawing/2014/main" id="{B926FD6A-06B5-444B-864C-8DF8AA67B2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85" b="3"/>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BENJAMIN\Pictures\Everyone's Namibia 2011\Gill's Namibia\302785_10150271286286587_586396586_8242872_1120497_n.jpg">
            <a:extLst>
              <a:ext uri="{FF2B5EF4-FFF2-40B4-BE49-F238E27FC236}">
                <a16:creationId xmlns:a16="http://schemas.microsoft.com/office/drawing/2014/main" id="{B7DC39E3-7BA1-44E6-9722-5449BE634D2E}"/>
              </a:ext>
            </a:extLst>
          </p:cNvPr>
          <p:cNvPicPr>
            <a:picLocks noChangeAspect="1"/>
          </p:cNvPicPr>
          <p:nvPr/>
        </p:nvPicPr>
        <p:blipFill rotWithShape="1">
          <a:blip r:embed="rId4"/>
          <a:srcRect l="9315" r="10178"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solidFill>
            <a:srgbClr val="EDEDED"/>
          </a:solidFill>
        </p:spPr>
      </p:pic>
      <p:pic>
        <p:nvPicPr>
          <p:cNvPr id="3" name="Picture 4" descr="C:\Users\Owner\Pictures\Namibia Part 1\DSC_0245.JPG">
            <a:extLst>
              <a:ext uri="{FF2B5EF4-FFF2-40B4-BE49-F238E27FC236}">
                <a16:creationId xmlns:a16="http://schemas.microsoft.com/office/drawing/2014/main" id="{64C882E1-7FE2-473C-9E78-1253DBD97BE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27445"/>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78" name="Freeform: Shape 77">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0" name="Freeform: Shape 79">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2E4B199-1246-4F0C-812C-FCC1F5100282}"/>
              </a:ext>
            </a:extLst>
          </p:cNvPr>
          <p:cNvSpPr>
            <a:spLocks noGrp="1"/>
          </p:cNvSpPr>
          <p:nvPr>
            <p:ph type="title"/>
          </p:nvPr>
        </p:nvSpPr>
        <p:spPr>
          <a:xfrm>
            <a:off x="438912" y="1527048"/>
            <a:ext cx="5020056" cy="2770632"/>
          </a:xfrm>
        </p:spPr>
        <p:txBody>
          <a:bodyPr vert="horz" lIns="91440" tIns="45720" rIns="91440" bIns="45720" rtlCol="0" anchor="b">
            <a:normAutofit fontScale="90000"/>
          </a:bodyPr>
          <a:lstStyle/>
          <a:p>
            <a:r>
              <a:rPr lang="en-US" sz="5400" b="1" u="sng" kern="1200" dirty="0">
                <a:solidFill>
                  <a:schemeClr val="tx1"/>
                </a:solidFill>
                <a:latin typeface="+mj-lt"/>
                <a:ea typeface="+mj-ea"/>
                <a:cs typeface="+mj-cs"/>
              </a:rPr>
              <a:t>Background</a:t>
            </a:r>
            <a:r>
              <a:rPr lang="en-US" sz="5400" kern="1200" dirty="0">
                <a:solidFill>
                  <a:schemeClr val="tx1"/>
                </a:solidFill>
                <a:latin typeface="+mj-lt"/>
                <a:ea typeface="+mj-ea"/>
                <a:cs typeface="+mj-cs"/>
              </a:rPr>
              <a:t> Namibia  </a:t>
            </a: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Peru    </a:t>
            </a: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India </a:t>
            </a:r>
            <a:br>
              <a:rPr lang="en-US" sz="5400" kern="1200" dirty="0">
                <a:solidFill>
                  <a:schemeClr val="tx1"/>
                </a:solidFill>
                <a:latin typeface="+mj-lt"/>
                <a:ea typeface="+mj-ea"/>
                <a:cs typeface="+mj-cs"/>
              </a:rPr>
            </a:br>
            <a:r>
              <a:rPr lang="en-US" sz="5400" kern="1200" dirty="0">
                <a:solidFill>
                  <a:schemeClr val="tx1"/>
                </a:solidFill>
                <a:latin typeface="+mj-lt"/>
                <a:ea typeface="+mj-ea"/>
                <a:cs typeface="+mj-cs"/>
              </a:rPr>
              <a:t>Morocco</a:t>
            </a:r>
          </a:p>
        </p:txBody>
      </p:sp>
      <p:sp>
        <p:nvSpPr>
          <p:cNvPr id="82" name="Rectangle 81">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C4686640-C871-C136-3F5B-723E3A6EE9FD}"/>
              </a:ext>
            </a:extLst>
          </p:cNvPr>
          <p:cNvSpPr txBox="1">
            <a:spLocks/>
          </p:cNvSpPr>
          <p:nvPr/>
        </p:nvSpPr>
        <p:spPr>
          <a:xfrm>
            <a:off x="489097" y="4713842"/>
            <a:ext cx="4337427" cy="181949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t>It isn’t our first rodeo. Trust us! </a:t>
            </a:r>
            <a:endParaRPr lang="en-US" sz="5400" i="1" dirty="0"/>
          </a:p>
        </p:txBody>
      </p:sp>
    </p:spTree>
    <p:extLst>
      <p:ext uri="{BB962C8B-B14F-4D97-AF65-F5344CB8AC3E}">
        <p14:creationId xmlns:p14="http://schemas.microsoft.com/office/powerpoint/2010/main" val="2210000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grass, outdoor, sitting, small&#10;&#10;Description automatically generated">
            <a:extLst>
              <a:ext uri="{FF2B5EF4-FFF2-40B4-BE49-F238E27FC236}">
                <a16:creationId xmlns:a16="http://schemas.microsoft.com/office/drawing/2014/main" id="{AD917DAD-F893-480A-BA67-7C2632CE344B}"/>
              </a:ext>
            </a:extLst>
          </p:cNvPr>
          <p:cNvPicPr>
            <a:picLocks noChangeAspect="1"/>
          </p:cNvPicPr>
          <p:nvPr/>
        </p:nvPicPr>
        <p:blipFill rotWithShape="1">
          <a:blip r:embed="rId3">
            <a:extLst>
              <a:ext uri="{28A0092B-C50C-407E-A947-70E740481C1C}">
                <a14:useLocalDpi xmlns:a14="http://schemas.microsoft.com/office/drawing/2010/main" val="0"/>
              </a:ext>
            </a:extLst>
          </a:blip>
          <a:srcRect l="28240" r="22993" b="-1"/>
          <a:stretch/>
        </p:blipFill>
        <p:spPr>
          <a:xfrm rot="10800000">
            <a:off x="321734" y="321732"/>
            <a:ext cx="3084025" cy="3067161"/>
          </a:xfrm>
          <a:prstGeom prst="rect">
            <a:avLst/>
          </a:prstGeom>
        </p:spPr>
      </p:pic>
      <p:pic>
        <p:nvPicPr>
          <p:cNvPr id="11" name="Picture 10" descr="A picture containing outdoor, person, man, grass&#10;&#10;Description automatically generated">
            <a:extLst>
              <a:ext uri="{FF2B5EF4-FFF2-40B4-BE49-F238E27FC236}">
                <a16:creationId xmlns:a16="http://schemas.microsoft.com/office/drawing/2014/main" id="{249E31A7-83BA-4FD1-A885-FF2D5E1C81C4}"/>
              </a:ext>
            </a:extLst>
          </p:cNvPr>
          <p:cNvPicPr>
            <a:picLocks noChangeAspect="1"/>
          </p:cNvPicPr>
          <p:nvPr/>
        </p:nvPicPr>
        <p:blipFill rotWithShape="1">
          <a:blip r:embed="rId4">
            <a:extLst>
              <a:ext uri="{28A0092B-C50C-407E-A947-70E740481C1C}">
                <a14:useLocalDpi xmlns:a14="http://schemas.microsoft.com/office/drawing/2010/main" val="0"/>
              </a:ext>
            </a:extLst>
          </a:blip>
          <a:srcRect l="6877" r="17770" b="-4"/>
          <a:stretch/>
        </p:blipFill>
        <p:spPr>
          <a:xfrm rot="10800000">
            <a:off x="321734" y="3469102"/>
            <a:ext cx="3084025" cy="3069719"/>
          </a:xfrm>
          <a:prstGeom prst="rect">
            <a:avLst/>
          </a:prstGeom>
        </p:spPr>
      </p:pic>
      <p:pic>
        <p:nvPicPr>
          <p:cNvPr id="5" name="Picture 4" descr="A group of people standing in the dirt&#10;&#10;Description automatically generated">
            <a:extLst>
              <a:ext uri="{FF2B5EF4-FFF2-40B4-BE49-F238E27FC236}">
                <a16:creationId xmlns:a16="http://schemas.microsoft.com/office/drawing/2014/main" id="{07FD8ADF-7955-47B0-AC7B-9D7523940029}"/>
              </a:ext>
            </a:extLst>
          </p:cNvPr>
          <p:cNvPicPr>
            <a:picLocks noChangeAspect="1"/>
          </p:cNvPicPr>
          <p:nvPr/>
        </p:nvPicPr>
        <p:blipFill rotWithShape="1">
          <a:blip r:embed="rId5">
            <a:extLst>
              <a:ext uri="{28A0092B-C50C-407E-A947-70E740481C1C}">
                <a14:useLocalDpi xmlns:a14="http://schemas.microsoft.com/office/drawing/2010/main" val="0"/>
              </a:ext>
            </a:extLst>
          </a:blip>
          <a:srcRect l="16248" r="33651" b="-1"/>
          <a:stretch/>
        </p:blipFill>
        <p:spPr>
          <a:xfrm>
            <a:off x="3490161" y="321732"/>
            <a:ext cx="4151376" cy="6214533"/>
          </a:xfrm>
          <a:prstGeom prst="rect">
            <a:avLst/>
          </a:prstGeom>
        </p:spPr>
      </p:pic>
      <p:pic>
        <p:nvPicPr>
          <p:cNvPr id="9" name="Picture 8" descr="A group of people standing next to a fence&#10;&#10;Description automatically generated">
            <a:extLst>
              <a:ext uri="{FF2B5EF4-FFF2-40B4-BE49-F238E27FC236}">
                <a16:creationId xmlns:a16="http://schemas.microsoft.com/office/drawing/2014/main" id="{09716A93-5059-446D-805B-8AFF94F7DF96}"/>
              </a:ext>
            </a:extLst>
          </p:cNvPr>
          <p:cNvPicPr>
            <a:picLocks noChangeAspect="1"/>
          </p:cNvPicPr>
          <p:nvPr/>
        </p:nvPicPr>
        <p:blipFill rotWithShape="1">
          <a:blip r:embed="rId6">
            <a:extLst>
              <a:ext uri="{28A0092B-C50C-407E-A947-70E740481C1C}">
                <a14:useLocalDpi xmlns:a14="http://schemas.microsoft.com/office/drawing/2010/main" val="0"/>
              </a:ext>
            </a:extLst>
          </a:blip>
          <a:srcRect l="19059" r="30840" b="-1"/>
          <a:stretch/>
        </p:blipFill>
        <p:spPr>
          <a:xfrm>
            <a:off x="7718889" y="321732"/>
            <a:ext cx="4151376" cy="6214533"/>
          </a:xfrm>
          <a:prstGeom prst="rect">
            <a:avLst/>
          </a:prstGeom>
        </p:spPr>
      </p:pic>
      <p:sp>
        <p:nvSpPr>
          <p:cNvPr id="2" name="Rectangle 1">
            <a:extLst>
              <a:ext uri="{FF2B5EF4-FFF2-40B4-BE49-F238E27FC236}">
                <a16:creationId xmlns:a16="http://schemas.microsoft.com/office/drawing/2014/main" id="{8CBE75CE-F6C4-3C25-7CFF-DDB3D0AC8925}"/>
              </a:ext>
            </a:extLst>
          </p:cNvPr>
          <p:cNvSpPr/>
          <p:nvPr/>
        </p:nvSpPr>
        <p:spPr>
          <a:xfrm>
            <a:off x="2628420" y="2967335"/>
            <a:ext cx="6935168" cy="923330"/>
          </a:xfrm>
          <a:prstGeom prst="rect">
            <a:avLst/>
          </a:prstGeom>
          <a:solidFill>
            <a:schemeClr val="bg1"/>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2018 Expedition to Peru</a:t>
            </a:r>
          </a:p>
        </p:txBody>
      </p:sp>
    </p:spTree>
    <p:extLst>
      <p:ext uri="{BB962C8B-B14F-4D97-AF65-F5344CB8AC3E}">
        <p14:creationId xmlns:p14="http://schemas.microsoft.com/office/powerpoint/2010/main" val="3984348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4612-EF67-9387-51C0-7F16B36084D1}"/>
              </a:ext>
            </a:extLst>
          </p:cNvPr>
          <p:cNvSpPr>
            <a:spLocks noGrp="1"/>
          </p:cNvSpPr>
          <p:nvPr>
            <p:ph type="title"/>
          </p:nvPr>
        </p:nvSpPr>
        <p:spPr/>
        <p:txBody>
          <a:bodyPr/>
          <a:lstStyle/>
          <a:p>
            <a:endParaRPr lang="en-GB"/>
          </a:p>
        </p:txBody>
      </p:sp>
      <p:pic>
        <p:nvPicPr>
          <p:cNvPr id="5" name="Content Placeholder 4" descr="A collage of a group of people&#10;&#10;Description automatically generated">
            <a:extLst>
              <a:ext uri="{FF2B5EF4-FFF2-40B4-BE49-F238E27FC236}">
                <a16:creationId xmlns:a16="http://schemas.microsoft.com/office/drawing/2014/main" id="{38F7402C-F90C-DA75-B744-A95BF3C6C9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0574" y="112414"/>
            <a:ext cx="9770852" cy="6633171"/>
          </a:xfrm>
        </p:spPr>
      </p:pic>
      <p:sp>
        <p:nvSpPr>
          <p:cNvPr id="3" name="Rectangle 2">
            <a:extLst>
              <a:ext uri="{FF2B5EF4-FFF2-40B4-BE49-F238E27FC236}">
                <a16:creationId xmlns:a16="http://schemas.microsoft.com/office/drawing/2014/main" id="{ADBE5D0C-1A63-26FE-37A6-5A00BB99227B}"/>
              </a:ext>
            </a:extLst>
          </p:cNvPr>
          <p:cNvSpPr/>
          <p:nvPr/>
        </p:nvSpPr>
        <p:spPr>
          <a:xfrm>
            <a:off x="2579015" y="2967335"/>
            <a:ext cx="7033978" cy="923330"/>
          </a:xfrm>
          <a:prstGeom prst="rect">
            <a:avLst/>
          </a:prstGeom>
          <a:solidFill>
            <a:schemeClr val="bg1"/>
          </a:solid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2023 Expedition to India</a:t>
            </a:r>
          </a:p>
        </p:txBody>
      </p:sp>
    </p:spTree>
    <p:extLst>
      <p:ext uri="{BB962C8B-B14F-4D97-AF65-F5344CB8AC3E}">
        <p14:creationId xmlns:p14="http://schemas.microsoft.com/office/powerpoint/2010/main" val="2029257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9A4CCC-9241-5E0B-D96E-312280E6405A}"/>
              </a:ext>
            </a:extLst>
          </p:cNvPr>
          <p:cNvSpPr>
            <a:spLocks noGrp="1"/>
          </p:cNvSpPr>
          <p:nvPr>
            <p:ph idx="1"/>
          </p:nvPr>
        </p:nvSpPr>
        <p:spPr>
          <a:xfrm>
            <a:off x="759105" y="6305610"/>
            <a:ext cx="10594694" cy="601273"/>
          </a:xfrm>
        </p:spPr>
        <p:txBody>
          <a:bodyPr>
            <a:normAutofit/>
          </a:bodyPr>
          <a:lstStyle/>
          <a:p>
            <a:pPr marL="0" indent="0">
              <a:buNone/>
            </a:pPr>
            <a:r>
              <a:rPr lang="en-GB" sz="2000" b="1" dirty="0"/>
              <a:t>https://maps.app.goo.gl/T5fFZ7TZGvy7r9kSA</a:t>
            </a:r>
          </a:p>
        </p:txBody>
      </p:sp>
      <p:pic>
        <p:nvPicPr>
          <p:cNvPr id="7" name="Picture 6">
            <a:extLst>
              <a:ext uri="{FF2B5EF4-FFF2-40B4-BE49-F238E27FC236}">
                <a16:creationId xmlns:a16="http://schemas.microsoft.com/office/drawing/2014/main" id="{66F64266-0C15-63BD-4C5B-D82B34B56C90}"/>
              </a:ext>
            </a:extLst>
          </p:cNvPr>
          <p:cNvPicPr>
            <a:picLocks noChangeAspect="1"/>
          </p:cNvPicPr>
          <p:nvPr/>
        </p:nvPicPr>
        <p:blipFill>
          <a:blip r:embed="rId3"/>
          <a:stretch>
            <a:fillRect/>
          </a:stretch>
        </p:blipFill>
        <p:spPr>
          <a:xfrm>
            <a:off x="838201" y="1026557"/>
            <a:ext cx="5852261" cy="5751675"/>
          </a:xfrm>
          <a:prstGeom prst="rect">
            <a:avLst/>
          </a:prstGeom>
        </p:spPr>
      </p:pic>
      <p:pic>
        <p:nvPicPr>
          <p:cNvPr id="8" name="Content Placeholder 6">
            <a:extLst>
              <a:ext uri="{FF2B5EF4-FFF2-40B4-BE49-F238E27FC236}">
                <a16:creationId xmlns:a16="http://schemas.microsoft.com/office/drawing/2014/main" id="{B208D955-51F5-7D4D-D33A-9F1FB91CA7FC}"/>
              </a:ext>
            </a:extLst>
          </p:cNvPr>
          <p:cNvPicPr>
            <a:picLocks noChangeAspect="1"/>
          </p:cNvPicPr>
          <p:nvPr/>
        </p:nvPicPr>
        <p:blipFill>
          <a:blip r:embed="rId4"/>
          <a:stretch>
            <a:fillRect/>
          </a:stretch>
        </p:blipFill>
        <p:spPr>
          <a:xfrm>
            <a:off x="7101807" y="1025351"/>
            <a:ext cx="4145652" cy="2767855"/>
          </a:xfrm>
          <a:prstGeom prst="rect">
            <a:avLst/>
          </a:prstGeom>
        </p:spPr>
      </p:pic>
      <p:pic>
        <p:nvPicPr>
          <p:cNvPr id="9" name="Picture 8">
            <a:extLst>
              <a:ext uri="{FF2B5EF4-FFF2-40B4-BE49-F238E27FC236}">
                <a16:creationId xmlns:a16="http://schemas.microsoft.com/office/drawing/2014/main" id="{8BE9CD21-C482-FEAE-351D-81892414C67D}"/>
              </a:ext>
            </a:extLst>
          </p:cNvPr>
          <p:cNvPicPr>
            <a:picLocks noChangeAspect="1"/>
          </p:cNvPicPr>
          <p:nvPr/>
        </p:nvPicPr>
        <p:blipFill>
          <a:blip r:embed="rId5"/>
          <a:stretch>
            <a:fillRect/>
          </a:stretch>
        </p:blipFill>
        <p:spPr>
          <a:xfrm>
            <a:off x="7101807" y="4004032"/>
            <a:ext cx="4274409" cy="2767855"/>
          </a:xfrm>
          <a:prstGeom prst="rect">
            <a:avLst/>
          </a:prstGeom>
        </p:spPr>
      </p:pic>
      <p:pic>
        <p:nvPicPr>
          <p:cNvPr id="4098" name="Picture 2" descr="Kenya - Wikipedia">
            <a:extLst>
              <a:ext uri="{FF2B5EF4-FFF2-40B4-BE49-F238E27FC236}">
                <a16:creationId xmlns:a16="http://schemas.microsoft.com/office/drawing/2014/main" id="{805C4C80-68F8-2240-BEAC-79037C8306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2320" y="3218174"/>
            <a:ext cx="1896283" cy="12618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F3658CF-F7D2-16D0-225A-A6AD4B0573D5}"/>
              </a:ext>
            </a:extLst>
          </p:cNvPr>
          <p:cNvSpPr/>
          <p:nvPr/>
        </p:nvSpPr>
        <p:spPr>
          <a:xfrm>
            <a:off x="3336918" y="-33389"/>
            <a:ext cx="6707094" cy="923330"/>
          </a:xfrm>
          <a:prstGeom prst="rect">
            <a:avLst/>
          </a:prstGeom>
          <a:noFill/>
        </p:spPr>
        <p:txBody>
          <a:bodyPr wrap="none" lIns="91440" tIns="45720" rIns="91440" bIns="45720">
            <a:spAutoFit/>
          </a:bodyPr>
          <a:lstStyle/>
          <a:p>
            <a:pPr algn="ctr"/>
            <a:r>
              <a:rPr lang="en-US" sz="5400" b="1" cap="none" spc="0" dirty="0">
                <a:ln w="6600">
                  <a:solidFill>
                    <a:schemeClr val="tx1"/>
                  </a:solidFill>
                  <a:prstDash val="solid"/>
                </a:ln>
                <a:solidFill>
                  <a:srgbClr val="FF0000"/>
                </a:solidFill>
                <a:effectLst>
                  <a:outerShdw dist="38100" dir="2700000" algn="tl" rotWithShape="0">
                    <a:schemeClr val="accent2"/>
                  </a:outerShdw>
                </a:effectLst>
              </a:rPr>
              <a:t>Kenya Expedition 2026</a:t>
            </a:r>
          </a:p>
        </p:txBody>
      </p:sp>
    </p:spTree>
    <p:extLst>
      <p:ext uri="{BB962C8B-B14F-4D97-AF65-F5344CB8AC3E}">
        <p14:creationId xmlns:p14="http://schemas.microsoft.com/office/powerpoint/2010/main" val="12211233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4057</TotalTime>
  <Words>1470</Words>
  <Application>Microsoft Office PowerPoint</Application>
  <PresentationFormat>Widescreen</PresentationFormat>
  <Paragraphs>137</Paragraphs>
  <Slides>26</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Franklin Gothic Book</vt:lpstr>
      <vt:lpstr>inherit</vt:lpstr>
      <vt:lpstr>Nunito Sans Black</vt:lpstr>
      <vt:lpstr>Segoe UI</vt:lpstr>
      <vt:lpstr>Wingdings</vt:lpstr>
      <vt:lpstr>Office Theme</vt:lpstr>
      <vt:lpstr>PowerPoint Presentation</vt:lpstr>
      <vt:lpstr>Agenda</vt:lpstr>
      <vt:lpstr>PowerPoint Presentation</vt:lpstr>
      <vt:lpstr>PowerPoint Presentation</vt:lpstr>
      <vt:lpstr>PowerPoint Presentation</vt:lpstr>
      <vt:lpstr>Background Namibia   Peru     India  Morocco</vt:lpstr>
      <vt:lpstr>PowerPoint Presentation</vt:lpstr>
      <vt:lpstr>PowerPoint Presentation</vt:lpstr>
      <vt:lpstr>PowerPoint Presentation</vt:lpstr>
      <vt:lpstr>Programme (some areas to be confirmed)</vt:lpstr>
      <vt:lpstr>PowerPoint Presentation</vt:lpstr>
      <vt:lpstr>PowerPoint Presentation</vt:lpstr>
      <vt:lpstr>Volunteering in the Maasai Mara Conservancy</vt:lpstr>
      <vt:lpstr> Voluntary Projects with the Maasai  1. Painting eyes on cattle – this should be hilarious and cause some risk assessment challenges! Basically, it is thought that lions don’t chase things that are looking at them. So why not paint eyes on the rump of the cows that belong to the Maasai herdsmen to stop them becoming a lion’s lunch? It’s a conservation project which has been tried in Botswana and is now being introduced in Kenya. What’s not to like about doing this?   2. Herbivore observation and collection of data – this is so interesting to do. Not only do you get to go on safari, but you learn patterns in the behaviour of the herbivores – the grass grazing animals. You learn why they eat in certain areas, how they choose where to rest and sleep, how to tell a male from a female of various species (it can be harder than you might think).   3. Predator observation – this is the big stuff! Where the grass grazers are munching lunch, the big cats aren’t far behind! Look out for predators such as lions, cheetah and jackals, and learn why they are where they are, and where they choose to spend their time sleeping. Discover how the rangers use EarthRanger to monitor the movement of lions.   4. Setting camera traps and collecting data from them to record the movement of animals in the area.   5. Collection of data of grasses growing in the area and the consequent reasons why animals graze in particular areas.   </vt:lpstr>
      <vt:lpstr>PowerPoint Presentation</vt:lpstr>
      <vt:lpstr>PowerPoint Presentation</vt:lpstr>
      <vt:lpstr>Fundraising</vt:lpstr>
      <vt:lpstr>Fundraising – how?</vt:lpstr>
      <vt:lpstr>Fundraising – why?</vt:lpstr>
      <vt:lpstr>Finances</vt:lpstr>
      <vt:lpstr>PowerPoint Presentation</vt:lpstr>
      <vt:lpstr>Grants and financial assistance</vt:lpstr>
      <vt:lpstr>Fit for travel</vt:lpstr>
      <vt:lpstr>PowerPoint Presentation</vt:lpstr>
      <vt:lpstr>What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Ingle</dc:creator>
  <cp:lastModifiedBy>Daniel Ingle</cp:lastModifiedBy>
  <cp:revision>27</cp:revision>
  <dcterms:created xsi:type="dcterms:W3CDTF">2020-06-28T12:51:09Z</dcterms:created>
  <dcterms:modified xsi:type="dcterms:W3CDTF">2024-08-18T16:07:38Z</dcterms:modified>
</cp:coreProperties>
</file>